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heme/themeOverride1.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92"/>
  </p:notesMasterIdLst>
  <p:handoutMasterIdLst>
    <p:handoutMasterId r:id="rId93"/>
  </p:handoutMasterIdLst>
  <p:sldIdLst>
    <p:sldId id="280" r:id="rId3"/>
    <p:sldId id="263" r:id="rId4"/>
    <p:sldId id="408" r:id="rId5"/>
    <p:sldId id="409" r:id="rId6"/>
    <p:sldId id="407" r:id="rId7"/>
    <p:sldId id="266" r:id="rId8"/>
    <p:sldId id="267" r:id="rId9"/>
    <p:sldId id="268" r:id="rId10"/>
    <p:sldId id="269" r:id="rId11"/>
    <p:sldId id="270" r:id="rId12"/>
    <p:sldId id="271" r:id="rId13"/>
    <p:sldId id="402" r:id="rId14"/>
    <p:sldId id="412" r:id="rId15"/>
    <p:sldId id="410" r:id="rId16"/>
    <p:sldId id="411" r:id="rId17"/>
    <p:sldId id="272" r:id="rId18"/>
    <p:sldId id="273" r:id="rId19"/>
    <p:sldId id="404" r:id="rId20"/>
    <p:sldId id="419" r:id="rId21"/>
    <p:sldId id="278" r:id="rId22"/>
    <p:sldId id="279" r:id="rId23"/>
    <p:sldId id="413" r:id="rId24"/>
    <p:sldId id="281" r:id="rId25"/>
    <p:sldId id="414" r:id="rId26"/>
    <p:sldId id="282" r:id="rId27"/>
    <p:sldId id="415" r:id="rId28"/>
    <p:sldId id="403" r:id="rId29"/>
    <p:sldId id="416" r:id="rId30"/>
    <p:sldId id="417" r:id="rId31"/>
    <p:sldId id="420" r:id="rId32"/>
    <p:sldId id="421" r:id="rId33"/>
    <p:sldId id="422" r:id="rId34"/>
    <p:sldId id="423" r:id="rId35"/>
    <p:sldId id="427" r:id="rId36"/>
    <p:sldId id="424" r:id="rId37"/>
    <p:sldId id="425" r:id="rId38"/>
    <p:sldId id="426" r:id="rId39"/>
    <p:sldId id="285" r:id="rId40"/>
    <p:sldId id="286" r:id="rId41"/>
    <p:sldId id="289" r:id="rId42"/>
    <p:sldId id="405" r:id="rId43"/>
    <p:sldId id="290" r:id="rId44"/>
    <p:sldId id="400" r:id="rId45"/>
    <p:sldId id="397" r:id="rId46"/>
    <p:sldId id="398" r:id="rId47"/>
    <p:sldId id="399" r:id="rId48"/>
    <p:sldId id="401" r:id="rId49"/>
    <p:sldId id="406" r:id="rId50"/>
    <p:sldId id="293" r:id="rId51"/>
    <p:sldId id="294" r:id="rId52"/>
    <p:sldId id="295" r:id="rId53"/>
    <p:sldId id="296" r:id="rId54"/>
    <p:sldId id="297" r:id="rId55"/>
    <p:sldId id="298" r:id="rId56"/>
    <p:sldId id="299" r:id="rId57"/>
    <p:sldId id="300" r:id="rId58"/>
    <p:sldId id="301" r:id="rId59"/>
    <p:sldId id="302" r:id="rId60"/>
    <p:sldId id="304" r:id="rId61"/>
    <p:sldId id="305" r:id="rId62"/>
    <p:sldId id="333"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8" r:id="rId86"/>
    <p:sldId id="329" r:id="rId87"/>
    <p:sldId id="330" r:id="rId88"/>
    <p:sldId id="331" r:id="rId89"/>
    <p:sldId id="332" r:id="rId90"/>
    <p:sldId id="334" r:id="rId91"/>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Saiba mais" id="{CE8F9448-6902-4504-B828-1A172DA87D85}">
          <p14:sldIdLst>
            <p14:sldId id="280"/>
            <p14:sldId id="263"/>
            <p14:sldId id="408"/>
            <p14:sldId id="409"/>
            <p14:sldId id="407"/>
            <p14:sldId id="266"/>
            <p14:sldId id="267"/>
            <p14:sldId id="268"/>
            <p14:sldId id="269"/>
            <p14:sldId id="270"/>
            <p14:sldId id="271"/>
            <p14:sldId id="402"/>
            <p14:sldId id="412"/>
            <p14:sldId id="410"/>
            <p14:sldId id="411"/>
            <p14:sldId id="272"/>
            <p14:sldId id="273"/>
            <p14:sldId id="404"/>
            <p14:sldId id="419"/>
            <p14:sldId id="278"/>
            <p14:sldId id="279"/>
            <p14:sldId id="413"/>
            <p14:sldId id="281"/>
            <p14:sldId id="414"/>
            <p14:sldId id="282"/>
            <p14:sldId id="415"/>
            <p14:sldId id="403"/>
            <p14:sldId id="416"/>
            <p14:sldId id="417"/>
            <p14:sldId id="420"/>
            <p14:sldId id="421"/>
            <p14:sldId id="422"/>
            <p14:sldId id="423"/>
            <p14:sldId id="427"/>
            <p14:sldId id="424"/>
            <p14:sldId id="425"/>
            <p14:sldId id="426"/>
            <p14:sldId id="285"/>
            <p14:sldId id="286"/>
            <p14:sldId id="289"/>
            <p14:sldId id="405"/>
            <p14:sldId id="290"/>
            <p14:sldId id="400"/>
            <p14:sldId id="397"/>
            <p14:sldId id="398"/>
            <p14:sldId id="399"/>
            <p14:sldId id="401"/>
            <p14:sldId id="406"/>
            <p14:sldId id="293"/>
            <p14:sldId id="294"/>
            <p14:sldId id="295"/>
            <p14:sldId id="296"/>
            <p14:sldId id="297"/>
            <p14:sldId id="298"/>
            <p14:sldId id="299"/>
            <p14:sldId id="300"/>
            <p14:sldId id="301"/>
            <p14:sldId id="302"/>
            <p14:sldId id="304"/>
            <p14:sldId id="305"/>
            <p14:sldId id="333"/>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66"/>
    <a:srgbClr val="E75757"/>
    <a:srgbClr val="D2B4A6"/>
    <a:srgbClr val="734F29"/>
    <a:srgbClr val="D24726"/>
    <a:srgbClr val="DD462F"/>
    <a:srgbClr val="AEB785"/>
    <a:srgbClr val="EFD5A2"/>
    <a:srgbClr val="3B3026"/>
    <a:srgbClr val="ECE1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64787" autoAdjust="0"/>
  </p:normalViewPr>
  <p:slideViewPr>
    <p:cSldViewPr snapToGrid="0">
      <p:cViewPr varScale="1">
        <p:scale>
          <a:sx n="98" d="100"/>
          <a:sy n="98" d="100"/>
        </p:scale>
        <p:origin x="110" y="13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tyle>
          <a:lnRef idx="1">
            <a:schemeClr val="accent5"/>
          </a:lnRef>
          <a:fillRef idx="3">
            <a:schemeClr val="accent5"/>
          </a:fillRef>
          <a:effectRef idx="2">
            <a:schemeClr val="accent5"/>
          </a:effectRef>
          <a:fontRef idx="minor">
            <a:schemeClr val="lt1"/>
          </a:fontRef>
        </dgm:style>
      </dgm:prSet>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Garantir a estratégia de negócio com soluções de TI</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Estratégias de TI, mapas de capacidade, estratégias de integração, análise </a:t>
          </a:r>
          <a:r>
            <a:rPr lang="pt-BR" dirty="0" err="1" smtClean="0"/>
            <a:t>as-is</a:t>
          </a:r>
          <a:r>
            <a:rPr lang="pt-BR" dirty="0" smtClean="0"/>
            <a:t>/</a:t>
          </a:r>
          <a:r>
            <a:rPr lang="pt-BR" dirty="0" err="1" smtClean="0"/>
            <a:t>to</a:t>
          </a:r>
          <a:r>
            <a:rPr lang="pt-BR" dirty="0" smtClean="0"/>
            <a:t> </a:t>
          </a:r>
          <a:r>
            <a:rPr lang="pt-BR" dirty="0" err="1" smtClean="0"/>
            <a:t>be</a:t>
          </a:r>
          <a:r>
            <a:rPr lang="pt-BR" dirty="0" smtClean="0"/>
            <a:t>, análise de </a:t>
          </a:r>
          <a:r>
            <a:rPr lang="pt-BR" i="1" dirty="0" smtClean="0"/>
            <a:t>gap</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Alinhamento entre TI e negócio</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EAFC89EB-89CB-4D45-A269-27E70D953BDF}" type="presOf" srcId="{97A085FB-550C-427E-B03D-3239443C2D83}" destId="{53F3BD89-68DA-45D1-9BCB-849346AF9FFA}"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63E29ACB-6C87-4EC2-969F-0F266BE1850D}" srcId="{96011DD1-C034-42B0-860F-65C44DAE3E77}" destId="{694E52A5-3E4C-4CB9-9709-E1B88C669F76}" srcOrd="1" destOrd="0" parTransId="{96BED12B-A634-4217-83BE-801CFC17CD25}" sibTransId="{C59EE46E-F1DF-4A35-A2DE-F8B49EBF9FF6}"/>
    <dgm:cxn modelId="{7D906C84-0763-486C-8CFF-04291547C1E3}" type="presOf" srcId="{19354DEC-CA97-47D9-ADED-AE9F4F037CC0}" destId="{9C5BA147-DF3D-4550-9350-2464E24D2CFD}"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B7C9A71D-0501-4ACE-ADDC-5A93ABC3941E}" type="presOf" srcId="{694E52A5-3E4C-4CB9-9709-E1B88C669F76}" destId="{46A4FAF3-68C5-41A0-B275-280BB5C73394}" srcOrd="0" destOrd="0" presId="urn:microsoft.com/office/officeart/2005/8/layout/vList5"/>
    <dgm:cxn modelId="{9FA3435A-0121-41EF-81AB-88157294449A}" type="presOf" srcId="{109B9094-82A0-492F-AD98-5BDD953C6AAD}" destId="{65672D60-6D30-407A-98FA-9A448C1FDBE7}" srcOrd="0" destOrd="0" presId="urn:microsoft.com/office/officeart/2005/8/layout/vList5"/>
    <dgm:cxn modelId="{CCFE5DB8-30ED-4E13-9D32-ED74274FCFF0}" type="presOf" srcId="{6F8AF044-A670-4E9F-A8F8-6D8996759D86}" destId="{9CC1C479-7B7D-4F77-8734-C9C20CEB8127}"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BE76351C-8FCE-48C8-8790-4939ACAB874F}" type="presOf" srcId="{96011DD1-C034-42B0-860F-65C44DAE3E77}" destId="{A2F22951-7FA4-4246-8DA6-60EEC6385830}" srcOrd="0" destOrd="0" presId="urn:microsoft.com/office/officeart/2005/8/layout/vList5"/>
    <dgm:cxn modelId="{69C9EECE-AF89-4586-8A9A-7A831B56A0DB}" srcId="{694E52A5-3E4C-4CB9-9709-E1B88C669F76}" destId="{109B9094-82A0-492F-AD98-5BDD953C6AAD}" srcOrd="0" destOrd="0" parTransId="{7B689923-B845-468F-9C4C-3F1B78FF2CFC}" sibTransId="{352C10ED-DBB1-4CFF-9D04-AF6979135929}"/>
    <dgm:cxn modelId="{C6A686F0-8105-44A2-964E-B519BBA9FFDF}" type="presOf" srcId="{A1C36C17-676F-4F61-9DF3-67F86DD1C7B6}" destId="{79AEADC2-343F-4B2F-B742-A536B746BC6F}" srcOrd="0" destOrd="0" presId="urn:microsoft.com/office/officeart/2005/8/layout/vList5"/>
    <dgm:cxn modelId="{B0556C7A-1ECC-413D-A831-8DB12E0652AB}" srcId="{A1C36C17-676F-4F61-9DF3-67F86DD1C7B6}" destId="{97A085FB-550C-427E-B03D-3239443C2D83}" srcOrd="0" destOrd="0" parTransId="{A64A65FC-0317-476E-910E-14E38081649B}" sibTransId="{5A2269A9-6097-4285-97F9-DFFCE561DDE3}"/>
    <dgm:cxn modelId="{B2AE2329-8437-4346-B63A-C40EB7B7D42F}" type="presParOf" srcId="{A2F22951-7FA4-4246-8DA6-60EEC6385830}" destId="{E63B60D9-B13B-4F88-92F1-1D70399D7796}" srcOrd="0" destOrd="0" presId="urn:microsoft.com/office/officeart/2005/8/layout/vList5"/>
    <dgm:cxn modelId="{6BB00EDF-5FAF-4394-B426-27AA78165266}" type="presParOf" srcId="{E63B60D9-B13B-4F88-92F1-1D70399D7796}" destId="{9C5BA147-DF3D-4550-9350-2464E24D2CFD}" srcOrd="0" destOrd="0" presId="urn:microsoft.com/office/officeart/2005/8/layout/vList5"/>
    <dgm:cxn modelId="{ACFC2ABC-1D22-4A3F-B5D5-0AB03F707D5C}" type="presParOf" srcId="{E63B60D9-B13B-4F88-92F1-1D70399D7796}" destId="{9CC1C479-7B7D-4F77-8734-C9C20CEB8127}" srcOrd="1" destOrd="0" presId="urn:microsoft.com/office/officeart/2005/8/layout/vList5"/>
    <dgm:cxn modelId="{05A8C8BF-ABD3-4209-BD56-B155DB64FFC7}" type="presParOf" srcId="{A2F22951-7FA4-4246-8DA6-60EEC6385830}" destId="{212D17B4-EBCC-4E15-857C-3D8BB1C7B16C}" srcOrd="1" destOrd="0" presId="urn:microsoft.com/office/officeart/2005/8/layout/vList5"/>
    <dgm:cxn modelId="{CB72E249-48A1-4A09-A522-EADD2F8FB198}" type="presParOf" srcId="{A2F22951-7FA4-4246-8DA6-60EEC6385830}" destId="{90825C8F-6D87-42C4-A923-A095B6B46120}" srcOrd="2" destOrd="0" presId="urn:microsoft.com/office/officeart/2005/8/layout/vList5"/>
    <dgm:cxn modelId="{909DFA88-8E64-4C2C-BD8F-DB2AC4F36936}" type="presParOf" srcId="{90825C8F-6D87-42C4-A923-A095B6B46120}" destId="{46A4FAF3-68C5-41A0-B275-280BB5C73394}" srcOrd="0" destOrd="0" presId="urn:microsoft.com/office/officeart/2005/8/layout/vList5"/>
    <dgm:cxn modelId="{16501CD8-510B-42AF-9243-E55DD863A138}" type="presParOf" srcId="{90825C8F-6D87-42C4-A923-A095B6B46120}" destId="{65672D60-6D30-407A-98FA-9A448C1FDBE7}" srcOrd="1" destOrd="0" presId="urn:microsoft.com/office/officeart/2005/8/layout/vList5"/>
    <dgm:cxn modelId="{92B5DC52-3DC0-42FC-B9B1-5D87EF64E071}" type="presParOf" srcId="{A2F22951-7FA4-4246-8DA6-60EEC6385830}" destId="{FCEA9EC9-36DC-4440-B43D-9A678C3FED82}" srcOrd="3" destOrd="0" presId="urn:microsoft.com/office/officeart/2005/8/layout/vList5"/>
    <dgm:cxn modelId="{645FA0DB-D78F-4FA0-92E5-7A6D78BE59C3}" type="presParOf" srcId="{A2F22951-7FA4-4246-8DA6-60EEC6385830}" destId="{B515DD7F-FF45-407C-94FD-23130D49B437}" srcOrd="4" destOrd="0" presId="urn:microsoft.com/office/officeart/2005/8/layout/vList5"/>
    <dgm:cxn modelId="{E7FD2A3E-5189-48BD-B789-A1276D80D725}" type="presParOf" srcId="{B515DD7F-FF45-407C-94FD-23130D49B437}" destId="{79AEADC2-343F-4B2F-B742-A536B746BC6F}" srcOrd="0" destOrd="0" presId="urn:microsoft.com/office/officeart/2005/8/layout/vList5"/>
    <dgm:cxn modelId="{610F4EBB-44A1-465C-8D87-C11E28C7927B}"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Modelagem de negócio da organização entendendo os processo atuais e sugerindo melhorias</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Mapa de processos, casos de uso e modelos informacionais</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Entender o funcionamento da organização</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custLinFactNeighborY="2152">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custLinFactNeighborX="-437">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B68A66CF-5F8A-4BFB-9298-57B54B2E84C3}" type="presOf" srcId="{97A085FB-550C-427E-B03D-3239443C2D83}" destId="{53F3BD89-68DA-45D1-9BCB-849346AF9FFA}"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D84455D4-3490-4F39-9DDA-E7B53ECDD0BE}" type="presOf" srcId="{694E52A5-3E4C-4CB9-9709-E1B88C669F76}" destId="{46A4FAF3-68C5-41A0-B275-280BB5C73394}" srcOrd="0" destOrd="0" presId="urn:microsoft.com/office/officeart/2005/8/layout/vList5"/>
    <dgm:cxn modelId="{63E29ACB-6C87-4EC2-969F-0F266BE1850D}" srcId="{96011DD1-C034-42B0-860F-65C44DAE3E77}" destId="{694E52A5-3E4C-4CB9-9709-E1B88C669F76}" srcOrd="1" destOrd="0" parTransId="{96BED12B-A634-4217-83BE-801CFC17CD25}" sibTransId="{C59EE46E-F1DF-4A35-A2DE-F8B49EBF9FF6}"/>
    <dgm:cxn modelId="{184BF153-1834-40DD-A85E-481E8FA0331E}" type="presOf" srcId="{19354DEC-CA97-47D9-ADED-AE9F4F037CC0}" destId="{9C5BA147-DF3D-4550-9350-2464E24D2CFD}" srcOrd="0" destOrd="0" presId="urn:microsoft.com/office/officeart/2005/8/layout/vList5"/>
    <dgm:cxn modelId="{14309497-307F-402D-96AA-ED42D50488C5}" type="presOf" srcId="{109B9094-82A0-492F-AD98-5BDD953C6AAD}" destId="{65672D60-6D30-407A-98FA-9A448C1FDBE7}"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4D3D9806-9C29-4F99-A569-10A3BD2D27ED}" type="presOf" srcId="{96011DD1-C034-42B0-860F-65C44DAE3E77}" destId="{A2F22951-7FA4-4246-8DA6-60EEC6385830}" srcOrd="0" destOrd="0" presId="urn:microsoft.com/office/officeart/2005/8/layout/vList5"/>
    <dgm:cxn modelId="{714B693E-2CA3-45E2-BC1B-9E218BD41463}" type="presOf" srcId="{6F8AF044-A670-4E9F-A8F8-6D8996759D86}" destId="{9CC1C479-7B7D-4F77-8734-C9C20CEB8127}"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064B8F1B-7419-4EF0-A32E-3EA3AE388CD4}" type="presOf" srcId="{A1C36C17-676F-4F61-9DF3-67F86DD1C7B6}" destId="{79AEADC2-343F-4B2F-B742-A536B746BC6F}" srcOrd="0" destOrd="0" presId="urn:microsoft.com/office/officeart/2005/8/layout/vList5"/>
    <dgm:cxn modelId="{69C9EECE-AF89-4586-8A9A-7A831B56A0DB}" srcId="{694E52A5-3E4C-4CB9-9709-E1B88C669F76}" destId="{109B9094-82A0-492F-AD98-5BDD953C6AAD}" srcOrd="0" destOrd="0" parTransId="{7B689923-B845-468F-9C4C-3F1B78FF2CFC}" sibTransId="{352C10ED-DBB1-4CFF-9D04-AF6979135929}"/>
    <dgm:cxn modelId="{B0556C7A-1ECC-413D-A831-8DB12E0652AB}" srcId="{A1C36C17-676F-4F61-9DF3-67F86DD1C7B6}" destId="{97A085FB-550C-427E-B03D-3239443C2D83}" srcOrd="0" destOrd="0" parTransId="{A64A65FC-0317-476E-910E-14E38081649B}" sibTransId="{5A2269A9-6097-4285-97F9-DFFCE561DDE3}"/>
    <dgm:cxn modelId="{B3DDE9EB-9520-4B51-81B3-2BBF79B426D4}" type="presParOf" srcId="{A2F22951-7FA4-4246-8DA6-60EEC6385830}" destId="{E63B60D9-B13B-4F88-92F1-1D70399D7796}" srcOrd="0" destOrd="0" presId="urn:microsoft.com/office/officeart/2005/8/layout/vList5"/>
    <dgm:cxn modelId="{ADC6B584-FA2E-4773-8F4D-1EC7CDEB94FA}" type="presParOf" srcId="{E63B60D9-B13B-4F88-92F1-1D70399D7796}" destId="{9C5BA147-DF3D-4550-9350-2464E24D2CFD}" srcOrd="0" destOrd="0" presId="urn:microsoft.com/office/officeart/2005/8/layout/vList5"/>
    <dgm:cxn modelId="{644CD3CC-5C51-46E5-89A9-68470F0328AF}" type="presParOf" srcId="{E63B60D9-B13B-4F88-92F1-1D70399D7796}" destId="{9CC1C479-7B7D-4F77-8734-C9C20CEB8127}" srcOrd="1" destOrd="0" presId="urn:microsoft.com/office/officeart/2005/8/layout/vList5"/>
    <dgm:cxn modelId="{4C47689D-0C35-4E04-84DD-69F0111D5C73}" type="presParOf" srcId="{A2F22951-7FA4-4246-8DA6-60EEC6385830}" destId="{212D17B4-EBCC-4E15-857C-3D8BB1C7B16C}" srcOrd="1" destOrd="0" presId="urn:microsoft.com/office/officeart/2005/8/layout/vList5"/>
    <dgm:cxn modelId="{08D754A9-042E-4BA6-B5A7-A8CDF6DBE65B}" type="presParOf" srcId="{A2F22951-7FA4-4246-8DA6-60EEC6385830}" destId="{90825C8F-6D87-42C4-A923-A095B6B46120}" srcOrd="2" destOrd="0" presId="urn:microsoft.com/office/officeart/2005/8/layout/vList5"/>
    <dgm:cxn modelId="{76CF7D1F-8473-4152-A213-C98D5AA43479}" type="presParOf" srcId="{90825C8F-6D87-42C4-A923-A095B6B46120}" destId="{46A4FAF3-68C5-41A0-B275-280BB5C73394}" srcOrd="0" destOrd="0" presId="urn:microsoft.com/office/officeart/2005/8/layout/vList5"/>
    <dgm:cxn modelId="{70E43C8C-4C1A-40FA-B31C-628E2AE907B6}" type="presParOf" srcId="{90825C8F-6D87-42C4-A923-A095B6B46120}" destId="{65672D60-6D30-407A-98FA-9A448C1FDBE7}" srcOrd="1" destOrd="0" presId="urn:microsoft.com/office/officeart/2005/8/layout/vList5"/>
    <dgm:cxn modelId="{D6FC33A6-C078-4775-B8BA-B5A776E6E678}" type="presParOf" srcId="{A2F22951-7FA4-4246-8DA6-60EEC6385830}" destId="{FCEA9EC9-36DC-4440-B43D-9A678C3FED82}" srcOrd="3" destOrd="0" presId="urn:microsoft.com/office/officeart/2005/8/layout/vList5"/>
    <dgm:cxn modelId="{C94C6DA5-C308-4720-9FE8-AC9DAFEA251B}" type="presParOf" srcId="{A2F22951-7FA4-4246-8DA6-60EEC6385830}" destId="{B515DD7F-FF45-407C-94FD-23130D49B437}" srcOrd="4" destOrd="0" presId="urn:microsoft.com/office/officeart/2005/8/layout/vList5"/>
    <dgm:cxn modelId="{9567A5C9-63BE-41D3-AB3C-758D8B153159}" type="presParOf" srcId="{B515DD7F-FF45-407C-94FD-23130D49B437}" destId="{79AEADC2-343F-4B2F-B742-A536B746BC6F}" srcOrd="0" destOrd="0" presId="urn:microsoft.com/office/officeart/2005/8/layout/vList5"/>
    <dgm:cxn modelId="{6A4FAAE8-4F19-48B0-97FB-5EA011768E38}"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Projeto de soluções de TI baseado nos requisitos de negócio, utilizando as capacidades de TI existentes na organização</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Diagrama de aplicações, mapas de sistemas, interfaces de serviços, interfaces de serviços técnicos</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Suportar a estratégia de negócio</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D379B53D-3513-48A7-80D1-51683D2BF815}" type="presOf" srcId="{A1C36C17-676F-4F61-9DF3-67F86DD1C7B6}" destId="{79AEADC2-343F-4B2F-B742-A536B746BC6F}" srcOrd="0" destOrd="0" presId="urn:microsoft.com/office/officeart/2005/8/layout/vList5"/>
    <dgm:cxn modelId="{A7D35B74-3F5A-4297-A468-64918A519F0B}" type="presOf" srcId="{97A085FB-550C-427E-B03D-3239443C2D83}" destId="{53F3BD89-68DA-45D1-9BCB-849346AF9FFA}"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CE6EB9D0-8713-47CC-BA25-CF20F0C14A00}" type="presOf" srcId="{6F8AF044-A670-4E9F-A8F8-6D8996759D86}" destId="{9CC1C479-7B7D-4F77-8734-C9C20CEB8127}" srcOrd="0" destOrd="0" presId="urn:microsoft.com/office/officeart/2005/8/layout/vList5"/>
    <dgm:cxn modelId="{63E29ACB-6C87-4EC2-969F-0F266BE1850D}" srcId="{96011DD1-C034-42B0-860F-65C44DAE3E77}" destId="{694E52A5-3E4C-4CB9-9709-E1B88C669F76}" srcOrd="1" destOrd="0" parTransId="{96BED12B-A634-4217-83BE-801CFC17CD25}" sibTransId="{C59EE46E-F1DF-4A35-A2DE-F8B49EBF9FF6}"/>
    <dgm:cxn modelId="{A2A77D1A-D819-435E-9B5B-994DF0695B52}" type="presOf" srcId="{19354DEC-CA97-47D9-ADED-AE9F4F037CC0}" destId="{9C5BA147-DF3D-4550-9350-2464E24D2CFD}" srcOrd="0" destOrd="0" presId="urn:microsoft.com/office/officeart/2005/8/layout/vList5"/>
    <dgm:cxn modelId="{03D12F16-D066-42ED-B32C-BFAA5E67C2F9}" type="presOf" srcId="{109B9094-82A0-492F-AD98-5BDD953C6AAD}" destId="{65672D60-6D30-407A-98FA-9A448C1FDBE7}"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680A3A44-BAD4-4499-833A-CDE37C9DFBF3}" type="presOf" srcId="{694E52A5-3E4C-4CB9-9709-E1B88C669F76}" destId="{46A4FAF3-68C5-41A0-B275-280BB5C73394}" srcOrd="0" destOrd="0" presId="urn:microsoft.com/office/officeart/2005/8/layout/vList5"/>
    <dgm:cxn modelId="{65FB1C3C-1E17-47EB-9B0C-5ABF75CEC228}" type="presOf" srcId="{96011DD1-C034-42B0-860F-65C44DAE3E77}" destId="{A2F22951-7FA4-4246-8DA6-60EEC6385830}"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69C9EECE-AF89-4586-8A9A-7A831B56A0DB}" srcId="{694E52A5-3E4C-4CB9-9709-E1B88C669F76}" destId="{109B9094-82A0-492F-AD98-5BDD953C6AAD}" srcOrd="0" destOrd="0" parTransId="{7B689923-B845-468F-9C4C-3F1B78FF2CFC}" sibTransId="{352C10ED-DBB1-4CFF-9D04-AF6979135929}"/>
    <dgm:cxn modelId="{B0556C7A-1ECC-413D-A831-8DB12E0652AB}" srcId="{A1C36C17-676F-4F61-9DF3-67F86DD1C7B6}" destId="{97A085FB-550C-427E-B03D-3239443C2D83}" srcOrd="0" destOrd="0" parTransId="{A64A65FC-0317-476E-910E-14E38081649B}" sibTransId="{5A2269A9-6097-4285-97F9-DFFCE561DDE3}"/>
    <dgm:cxn modelId="{98E7F952-69A3-4EC9-B8AF-113D609897D4}" type="presParOf" srcId="{A2F22951-7FA4-4246-8DA6-60EEC6385830}" destId="{E63B60D9-B13B-4F88-92F1-1D70399D7796}" srcOrd="0" destOrd="0" presId="urn:microsoft.com/office/officeart/2005/8/layout/vList5"/>
    <dgm:cxn modelId="{D0DCB5A4-7534-4C21-A2B1-F5949262CED6}" type="presParOf" srcId="{E63B60D9-B13B-4F88-92F1-1D70399D7796}" destId="{9C5BA147-DF3D-4550-9350-2464E24D2CFD}" srcOrd="0" destOrd="0" presId="urn:microsoft.com/office/officeart/2005/8/layout/vList5"/>
    <dgm:cxn modelId="{4500F9E9-74BB-4881-8CA9-ED9397990E81}" type="presParOf" srcId="{E63B60D9-B13B-4F88-92F1-1D70399D7796}" destId="{9CC1C479-7B7D-4F77-8734-C9C20CEB8127}" srcOrd="1" destOrd="0" presId="urn:microsoft.com/office/officeart/2005/8/layout/vList5"/>
    <dgm:cxn modelId="{404529EB-D7A9-486B-B2CD-45A7D5589B94}" type="presParOf" srcId="{A2F22951-7FA4-4246-8DA6-60EEC6385830}" destId="{212D17B4-EBCC-4E15-857C-3D8BB1C7B16C}" srcOrd="1" destOrd="0" presId="urn:microsoft.com/office/officeart/2005/8/layout/vList5"/>
    <dgm:cxn modelId="{B3CA2849-A0CD-487E-A827-1D31614DE212}" type="presParOf" srcId="{A2F22951-7FA4-4246-8DA6-60EEC6385830}" destId="{90825C8F-6D87-42C4-A923-A095B6B46120}" srcOrd="2" destOrd="0" presId="urn:microsoft.com/office/officeart/2005/8/layout/vList5"/>
    <dgm:cxn modelId="{D139B76A-2D08-4548-ACAC-680773B9816F}" type="presParOf" srcId="{90825C8F-6D87-42C4-A923-A095B6B46120}" destId="{46A4FAF3-68C5-41A0-B275-280BB5C73394}" srcOrd="0" destOrd="0" presId="urn:microsoft.com/office/officeart/2005/8/layout/vList5"/>
    <dgm:cxn modelId="{7F7169D0-F8C8-473F-BAAA-02CB06D1E8FA}" type="presParOf" srcId="{90825C8F-6D87-42C4-A923-A095B6B46120}" destId="{65672D60-6D30-407A-98FA-9A448C1FDBE7}" srcOrd="1" destOrd="0" presId="urn:microsoft.com/office/officeart/2005/8/layout/vList5"/>
    <dgm:cxn modelId="{51C7613A-0628-4102-A434-3E8A91ECD9E8}" type="presParOf" srcId="{A2F22951-7FA4-4246-8DA6-60EEC6385830}" destId="{FCEA9EC9-36DC-4440-B43D-9A678C3FED82}" srcOrd="3" destOrd="0" presId="urn:microsoft.com/office/officeart/2005/8/layout/vList5"/>
    <dgm:cxn modelId="{655864F5-2C50-4F70-A0A6-B19C68078292}" type="presParOf" srcId="{A2F22951-7FA4-4246-8DA6-60EEC6385830}" destId="{B515DD7F-FF45-407C-94FD-23130D49B437}" srcOrd="4" destOrd="0" presId="urn:microsoft.com/office/officeart/2005/8/layout/vList5"/>
    <dgm:cxn modelId="{B4E83DF4-C1C5-48A7-BA30-DC25A4823113}" type="presParOf" srcId="{B515DD7F-FF45-407C-94FD-23130D49B437}" destId="{79AEADC2-343F-4B2F-B742-A536B746BC6F}" srcOrd="0" destOrd="0" presId="urn:microsoft.com/office/officeart/2005/8/layout/vList5"/>
    <dgm:cxn modelId="{A923CC93-C3C5-4742-8237-17E923161C96}"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Projetar sistemas utilizando práticas de arquitetura e engenharia de software</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Frameworks, Diagramas, Padrões de Projeto	</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Qualidade, </a:t>
          </a:r>
          <a:r>
            <a:rPr lang="pt-BR" dirty="0" err="1" smtClean="0"/>
            <a:t>Flexibilidade,Desempenho</a:t>
          </a:r>
          <a:r>
            <a:rPr lang="pt-BR" dirty="0" smtClean="0"/>
            <a:t>, Reuso, Usabilidade e Facilidade de testes</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8D4C2D0D-8962-4CCE-942D-C39D72E06AB4}" type="presOf" srcId="{109B9094-82A0-492F-AD98-5BDD953C6AAD}" destId="{65672D60-6D30-407A-98FA-9A448C1FDBE7}"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63E29ACB-6C87-4EC2-969F-0F266BE1850D}" srcId="{96011DD1-C034-42B0-860F-65C44DAE3E77}" destId="{694E52A5-3E4C-4CB9-9709-E1B88C669F76}" srcOrd="1" destOrd="0" parTransId="{96BED12B-A634-4217-83BE-801CFC17CD25}" sibTransId="{C59EE46E-F1DF-4A35-A2DE-F8B49EBF9FF6}"/>
    <dgm:cxn modelId="{71D83776-D72C-434C-8195-63E4E3881EDC}" type="presOf" srcId="{6F8AF044-A670-4E9F-A8F8-6D8996759D86}" destId="{9CC1C479-7B7D-4F77-8734-C9C20CEB8127}" srcOrd="0" destOrd="0" presId="urn:microsoft.com/office/officeart/2005/8/layout/vList5"/>
    <dgm:cxn modelId="{691E4C71-DCB3-4275-94C8-289FB35C63C1}" type="presOf" srcId="{A1C36C17-676F-4F61-9DF3-67F86DD1C7B6}" destId="{79AEADC2-343F-4B2F-B742-A536B746BC6F}"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6C25FA75-6421-44CD-A32B-CC996A6DFC6D}" type="presOf" srcId="{97A085FB-550C-427E-B03D-3239443C2D83}" destId="{53F3BD89-68DA-45D1-9BCB-849346AF9FFA}" srcOrd="0" destOrd="0" presId="urn:microsoft.com/office/officeart/2005/8/layout/vList5"/>
    <dgm:cxn modelId="{F6145A9A-FD04-4D9C-83B6-4BD4522E6FBC}" type="presOf" srcId="{694E52A5-3E4C-4CB9-9709-E1B88C669F76}" destId="{46A4FAF3-68C5-41A0-B275-280BB5C73394}" srcOrd="0" destOrd="0" presId="urn:microsoft.com/office/officeart/2005/8/layout/vList5"/>
    <dgm:cxn modelId="{D7395490-9A09-4FCC-8E6A-FA9937E954AD}" type="presOf" srcId="{19354DEC-CA97-47D9-ADED-AE9F4F037CC0}" destId="{9C5BA147-DF3D-4550-9350-2464E24D2CFD}"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0A5D77EE-C959-4922-A87B-40FEFBBABFB9}" type="presOf" srcId="{96011DD1-C034-42B0-860F-65C44DAE3E77}" destId="{A2F22951-7FA4-4246-8DA6-60EEC6385830}" srcOrd="0" destOrd="0" presId="urn:microsoft.com/office/officeart/2005/8/layout/vList5"/>
    <dgm:cxn modelId="{69C9EECE-AF89-4586-8A9A-7A831B56A0DB}" srcId="{694E52A5-3E4C-4CB9-9709-E1B88C669F76}" destId="{109B9094-82A0-492F-AD98-5BDD953C6AAD}" srcOrd="0" destOrd="0" parTransId="{7B689923-B845-468F-9C4C-3F1B78FF2CFC}" sibTransId="{352C10ED-DBB1-4CFF-9D04-AF6979135929}"/>
    <dgm:cxn modelId="{B0556C7A-1ECC-413D-A831-8DB12E0652AB}" srcId="{A1C36C17-676F-4F61-9DF3-67F86DD1C7B6}" destId="{97A085FB-550C-427E-B03D-3239443C2D83}" srcOrd="0" destOrd="0" parTransId="{A64A65FC-0317-476E-910E-14E38081649B}" sibTransId="{5A2269A9-6097-4285-97F9-DFFCE561DDE3}"/>
    <dgm:cxn modelId="{4CA4402E-A2BC-4094-80C9-B8EDEDB7C965}" type="presParOf" srcId="{A2F22951-7FA4-4246-8DA6-60EEC6385830}" destId="{E63B60D9-B13B-4F88-92F1-1D70399D7796}" srcOrd="0" destOrd="0" presId="urn:microsoft.com/office/officeart/2005/8/layout/vList5"/>
    <dgm:cxn modelId="{CA31C1DA-BD4D-4ADB-8B27-0C6DEA1451ED}" type="presParOf" srcId="{E63B60D9-B13B-4F88-92F1-1D70399D7796}" destId="{9C5BA147-DF3D-4550-9350-2464E24D2CFD}" srcOrd="0" destOrd="0" presId="urn:microsoft.com/office/officeart/2005/8/layout/vList5"/>
    <dgm:cxn modelId="{E2A8E669-8F2E-4AFC-BD5F-9FD3EC9767FA}" type="presParOf" srcId="{E63B60D9-B13B-4F88-92F1-1D70399D7796}" destId="{9CC1C479-7B7D-4F77-8734-C9C20CEB8127}" srcOrd="1" destOrd="0" presId="urn:microsoft.com/office/officeart/2005/8/layout/vList5"/>
    <dgm:cxn modelId="{2E9E6B41-4E5A-49FF-96CA-1EDFEAD4B292}" type="presParOf" srcId="{A2F22951-7FA4-4246-8DA6-60EEC6385830}" destId="{212D17B4-EBCC-4E15-857C-3D8BB1C7B16C}" srcOrd="1" destOrd="0" presId="urn:microsoft.com/office/officeart/2005/8/layout/vList5"/>
    <dgm:cxn modelId="{D1643BEE-F2FC-4F9E-96A7-BDE541EB310F}" type="presParOf" srcId="{A2F22951-7FA4-4246-8DA6-60EEC6385830}" destId="{90825C8F-6D87-42C4-A923-A095B6B46120}" srcOrd="2" destOrd="0" presId="urn:microsoft.com/office/officeart/2005/8/layout/vList5"/>
    <dgm:cxn modelId="{DD5496C1-C838-4F70-9549-289DAC290CCA}" type="presParOf" srcId="{90825C8F-6D87-42C4-A923-A095B6B46120}" destId="{46A4FAF3-68C5-41A0-B275-280BB5C73394}" srcOrd="0" destOrd="0" presId="urn:microsoft.com/office/officeart/2005/8/layout/vList5"/>
    <dgm:cxn modelId="{77529F44-1C0F-4A86-B925-F3DED6256655}" type="presParOf" srcId="{90825C8F-6D87-42C4-A923-A095B6B46120}" destId="{65672D60-6D30-407A-98FA-9A448C1FDBE7}" srcOrd="1" destOrd="0" presId="urn:microsoft.com/office/officeart/2005/8/layout/vList5"/>
    <dgm:cxn modelId="{F63E52E8-3D7F-495C-A6DB-01E189FFFE93}" type="presParOf" srcId="{A2F22951-7FA4-4246-8DA6-60EEC6385830}" destId="{FCEA9EC9-36DC-4440-B43D-9A678C3FED82}" srcOrd="3" destOrd="0" presId="urn:microsoft.com/office/officeart/2005/8/layout/vList5"/>
    <dgm:cxn modelId="{039543D0-E609-4929-9C59-FE799AF306D1}" type="presParOf" srcId="{A2F22951-7FA4-4246-8DA6-60EEC6385830}" destId="{B515DD7F-FF45-407C-94FD-23130D49B437}" srcOrd="4" destOrd="0" presId="urn:microsoft.com/office/officeart/2005/8/layout/vList5"/>
    <dgm:cxn modelId="{0397AF93-7D00-4EE8-AD74-BECC6BC50272}" type="presParOf" srcId="{B515DD7F-FF45-407C-94FD-23130D49B437}" destId="{79AEADC2-343F-4B2F-B742-A536B746BC6F}" srcOrd="0" destOrd="0" presId="urn:microsoft.com/office/officeart/2005/8/layout/vList5"/>
    <dgm:cxn modelId="{B80DD718-1DD8-4FFC-B8EF-FFA90A0ABE8B}"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A91805-25C4-4856-9971-8E5821FA1BB6}" type="doc">
      <dgm:prSet loTypeId="urn:microsoft.com/office/officeart/2005/8/layout/radial6" loCatId="cycle" qsTypeId="urn:microsoft.com/office/officeart/2005/8/quickstyle/3d9" qsCatId="3D" csTypeId="urn:microsoft.com/office/officeart/2005/8/colors/accent1_3" csCatId="accent1" phldr="1"/>
      <dgm:spPr/>
      <dgm:t>
        <a:bodyPr/>
        <a:lstStyle/>
        <a:p>
          <a:endParaRPr lang="pt-BR"/>
        </a:p>
      </dgm:t>
    </dgm:pt>
    <dgm:pt modelId="{3B1116ED-EE2A-4E09-B217-01F75ABD5438}">
      <dgm:prSet phldrT="[Texto]"/>
      <dgm:spPr/>
      <dgm:t>
        <a:bodyPr/>
        <a:lstStyle/>
        <a:p>
          <a:r>
            <a:rPr lang="pt-BR" dirty="0" smtClean="0"/>
            <a:t>Princípios de projetos orientados a objeto</a:t>
          </a:r>
          <a:endParaRPr lang="pt-BR" dirty="0"/>
        </a:p>
      </dgm:t>
    </dgm:pt>
    <dgm:pt modelId="{C3E32A7C-561D-4A06-8E68-456A7A0AACB1}" type="parTrans" cxnId="{CDC43B32-FBA5-4918-A709-41C47C55933F}">
      <dgm:prSet/>
      <dgm:spPr/>
      <dgm:t>
        <a:bodyPr/>
        <a:lstStyle/>
        <a:p>
          <a:endParaRPr lang="pt-BR"/>
        </a:p>
      </dgm:t>
    </dgm:pt>
    <dgm:pt modelId="{E22C88BA-591A-476B-8706-B02CB4BEB6F5}" type="sibTrans" cxnId="{CDC43B32-FBA5-4918-A709-41C47C55933F}">
      <dgm:prSet/>
      <dgm:spPr/>
      <dgm:t>
        <a:bodyPr/>
        <a:lstStyle/>
        <a:p>
          <a:endParaRPr lang="pt-BR"/>
        </a:p>
      </dgm:t>
    </dgm:pt>
    <dgm:pt modelId="{FB61ADD7-6F84-4100-8ED8-870F1B513902}">
      <dgm:prSet phldrT="[Texto]"/>
      <dgm:spPr/>
      <dgm:t>
        <a:bodyPr/>
        <a:lstStyle/>
        <a:p>
          <a:r>
            <a:rPr lang="pt-BR" dirty="0" smtClean="0"/>
            <a:t>Melhores benefícios da OO</a:t>
          </a:r>
          <a:endParaRPr lang="pt-BR" dirty="0"/>
        </a:p>
      </dgm:t>
    </dgm:pt>
    <dgm:pt modelId="{67C7FCB4-1BA5-4989-A30E-7E49F3DAA75D}" type="parTrans" cxnId="{E0C6ADB3-2F69-4D03-9322-0B696033F6C2}">
      <dgm:prSet/>
      <dgm:spPr/>
      <dgm:t>
        <a:bodyPr/>
        <a:lstStyle/>
        <a:p>
          <a:endParaRPr lang="pt-BR"/>
        </a:p>
      </dgm:t>
    </dgm:pt>
    <dgm:pt modelId="{E9B767C9-348F-4270-8F70-BECE1A9B70C7}" type="sibTrans" cxnId="{E0C6ADB3-2F69-4D03-9322-0B696033F6C2}">
      <dgm:prSet/>
      <dgm:spPr/>
      <dgm:t>
        <a:bodyPr/>
        <a:lstStyle/>
        <a:p>
          <a:endParaRPr lang="pt-BR"/>
        </a:p>
      </dgm:t>
    </dgm:pt>
    <dgm:pt modelId="{46C8D1A9-1C72-4C04-8315-ED81CF3C1E31}">
      <dgm:prSet phldrT="[Texto]"/>
      <dgm:spPr/>
      <dgm:t>
        <a:bodyPr/>
        <a:lstStyle/>
        <a:p>
          <a:r>
            <a:rPr lang="pt-BR" dirty="0" smtClean="0"/>
            <a:t>Melhores práticas</a:t>
          </a:r>
          <a:endParaRPr lang="pt-BR" dirty="0"/>
        </a:p>
      </dgm:t>
    </dgm:pt>
    <dgm:pt modelId="{108E86F4-B1EF-471F-BCEB-D41CBF323D94}" type="parTrans" cxnId="{E7D8978D-709E-494C-8195-A10165A20713}">
      <dgm:prSet/>
      <dgm:spPr/>
      <dgm:t>
        <a:bodyPr/>
        <a:lstStyle/>
        <a:p>
          <a:endParaRPr lang="pt-BR"/>
        </a:p>
      </dgm:t>
    </dgm:pt>
    <dgm:pt modelId="{554CF493-761A-4632-94EF-84906B647C5F}" type="sibTrans" cxnId="{E7D8978D-709E-494C-8195-A10165A20713}">
      <dgm:prSet/>
      <dgm:spPr/>
      <dgm:t>
        <a:bodyPr/>
        <a:lstStyle/>
        <a:p>
          <a:endParaRPr lang="pt-BR"/>
        </a:p>
      </dgm:t>
    </dgm:pt>
    <dgm:pt modelId="{FED2A400-D0FD-407F-B321-7DF75CE37350}">
      <dgm:prSet phldrT="[Texto]"/>
      <dgm:spPr/>
      <dgm:t>
        <a:bodyPr/>
        <a:lstStyle/>
        <a:p>
          <a:r>
            <a:rPr lang="pt-BR" dirty="0" smtClean="0"/>
            <a:t>Gestão de dependência</a:t>
          </a:r>
          <a:endParaRPr lang="pt-BR" dirty="0"/>
        </a:p>
      </dgm:t>
    </dgm:pt>
    <dgm:pt modelId="{AB2C2E66-A1F3-461B-854A-7C1EABCC631C}" type="parTrans" cxnId="{1287A0F1-B346-4F38-BBE2-C6B2F716AD67}">
      <dgm:prSet/>
      <dgm:spPr/>
      <dgm:t>
        <a:bodyPr/>
        <a:lstStyle/>
        <a:p>
          <a:endParaRPr lang="pt-BR"/>
        </a:p>
      </dgm:t>
    </dgm:pt>
    <dgm:pt modelId="{1E78D9C1-CC83-4693-AAD6-BBF261564733}" type="sibTrans" cxnId="{1287A0F1-B346-4F38-BBE2-C6B2F716AD67}">
      <dgm:prSet/>
      <dgm:spPr/>
      <dgm:t>
        <a:bodyPr/>
        <a:lstStyle/>
        <a:p>
          <a:endParaRPr lang="pt-BR"/>
        </a:p>
      </dgm:t>
    </dgm:pt>
    <dgm:pt modelId="{E62EC2A8-5D1D-4261-9FED-FE8A91320D85}">
      <dgm:prSet phldrT="[Texto]"/>
      <dgm:spPr/>
      <dgm:t>
        <a:bodyPr/>
        <a:lstStyle/>
        <a:p>
          <a:r>
            <a:rPr lang="pt-BR" dirty="0" smtClean="0"/>
            <a:t>Evitar a programação estrutura</a:t>
          </a:r>
          <a:endParaRPr lang="pt-BR" dirty="0"/>
        </a:p>
      </dgm:t>
    </dgm:pt>
    <dgm:pt modelId="{43D1B889-D076-46A3-95E1-C4061F26D052}" type="parTrans" cxnId="{8C40DD05-2A7E-4D7F-A796-117D78CE7C13}">
      <dgm:prSet/>
      <dgm:spPr/>
      <dgm:t>
        <a:bodyPr/>
        <a:lstStyle/>
        <a:p>
          <a:endParaRPr lang="pt-BR"/>
        </a:p>
      </dgm:t>
    </dgm:pt>
    <dgm:pt modelId="{89FE648D-9D78-4A5E-9684-FD3DA79A62EA}" type="sibTrans" cxnId="{8C40DD05-2A7E-4D7F-A796-117D78CE7C13}">
      <dgm:prSet/>
      <dgm:spPr/>
      <dgm:t>
        <a:bodyPr/>
        <a:lstStyle/>
        <a:p>
          <a:endParaRPr lang="pt-BR"/>
        </a:p>
      </dgm:t>
    </dgm:pt>
    <dgm:pt modelId="{31A7275F-ED1A-47C5-BD2B-59F93ACC9049}" type="pres">
      <dgm:prSet presAssocID="{D7A91805-25C4-4856-9971-8E5821FA1BB6}" presName="Name0" presStyleCnt="0">
        <dgm:presLayoutVars>
          <dgm:chMax val="1"/>
          <dgm:dir/>
          <dgm:animLvl val="ctr"/>
          <dgm:resizeHandles val="exact"/>
        </dgm:presLayoutVars>
      </dgm:prSet>
      <dgm:spPr/>
      <dgm:t>
        <a:bodyPr/>
        <a:lstStyle/>
        <a:p>
          <a:endParaRPr lang="pt-BR"/>
        </a:p>
      </dgm:t>
    </dgm:pt>
    <dgm:pt modelId="{42ADBE5E-DABC-47C4-87BB-F9FAB08942E5}" type="pres">
      <dgm:prSet presAssocID="{3B1116ED-EE2A-4E09-B217-01F75ABD5438}" presName="centerShape" presStyleLbl="node0" presStyleIdx="0" presStyleCnt="1" custLinFactNeighborX="-395"/>
      <dgm:spPr/>
      <dgm:t>
        <a:bodyPr/>
        <a:lstStyle/>
        <a:p>
          <a:endParaRPr lang="pt-BR"/>
        </a:p>
      </dgm:t>
    </dgm:pt>
    <dgm:pt modelId="{164E05C5-94B7-415E-8A77-314DABE6BBE9}" type="pres">
      <dgm:prSet presAssocID="{FB61ADD7-6F84-4100-8ED8-870F1B513902}" presName="node" presStyleLbl="node1" presStyleIdx="0" presStyleCnt="4">
        <dgm:presLayoutVars>
          <dgm:bulletEnabled val="1"/>
        </dgm:presLayoutVars>
      </dgm:prSet>
      <dgm:spPr/>
      <dgm:t>
        <a:bodyPr/>
        <a:lstStyle/>
        <a:p>
          <a:endParaRPr lang="pt-BR"/>
        </a:p>
      </dgm:t>
    </dgm:pt>
    <dgm:pt modelId="{0481584A-A99A-487E-9D2F-928614D92077}" type="pres">
      <dgm:prSet presAssocID="{FB61ADD7-6F84-4100-8ED8-870F1B513902}" presName="dummy" presStyleCnt="0"/>
      <dgm:spPr/>
      <dgm:t>
        <a:bodyPr/>
        <a:lstStyle/>
        <a:p>
          <a:endParaRPr lang="pt-BR"/>
        </a:p>
      </dgm:t>
    </dgm:pt>
    <dgm:pt modelId="{7DA487B2-B73B-4C3F-A102-F8049A05B49A}" type="pres">
      <dgm:prSet presAssocID="{E9B767C9-348F-4270-8F70-BECE1A9B70C7}" presName="sibTrans" presStyleLbl="sibTrans2D1" presStyleIdx="0" presStyleCnt="4"/>
      <dgm:spPr/>
      <dgm:t>
        <a:bodyPr/>
        <a:lstStyle/>
        <a:p>
          <a:endParaRPr lang="pt-BR"/>
        </a:p>
      </dgm:t>
    </dgm:pt>
    <dgm:pt modelId="{BDFC8CA6-785C-417B-B00C-E439B7098781}" type="pres">
      <dgm:prSet presAssocID="{46C8D1A9-1C72-4C04-8315-ED81CF3C1E31}" presName="node" presStyleLbl="node1" presStyleIdx="1" presStyleCnt="4">
        <dgm:presLayoutVars>
          <dgm:bulletEnabled val="1"/>
        </dgm:presLayoutVars>
      </dgm:prSet>
      <dgm:spPr/>
      <dgm:t>
        <a:bodyPr/>
        <a:lstStyle/>
        <a:p>
          <a:endParaRPr lang="pt-BR"/>
        </a:p>
      </dgm:t>
    </dgm:pt>
    <dgm:pt modelId="{563EECBF-E350-4093-B4AC-B3A3D80529AA}" type="pres">
      <dgm:prSet presAssocID="{46C8D1A9-1C72-4C04-8315-ED81CF3C1E31}" presName="dummy" presStyleCnt="0"/>
      <dgm:spPr/>
      <dgm:t>
        <a:bodyPr/>
        <a:lstStyle/>
        <a:p>
          <a:endParaRPr lang="pt-BR"/>
        </a:p>
      </dgm:t>
    </dgm:pt>
    <dgm:pt modelId="{435F833E-041D-4CFA-A478-429CB4E7A130}" type="pres">
      <dgm:prSet presAssocID="{554CF493-761A-4632-94EF-84906B647C5F}" presName="sibTrans" presStyleLbl="sibTrans2D1" presStyleIdx="1" presStyleCnt="4"/>
      <dgm:spPr/>
      <dgm:t>
        <a:bodyPr/>
        <a:lstStyle/>
        <a:p>
          <a:endParaRPr lang="pt-BR"/>
        </a:p>
      </dgm:t>
    </dgm:pt>
    <dgm:pt modelId="{8A62BACA-85F7-4370-9BB8-B9D9CBE88E0D}" type="pres">
      <dgm:prSet presAssocID="{FED2A400-D0FD-407F-B321-7DF75CE37350}" presName="node" presStyleLbl="node1" presStyleIdx="2" presStyleCnt="4">
        <dgm:presLayoutVars>
          <dgm:bulletEnabled val="1"/>
        </dgm:presLayoutVars>
      </dgm:prSet>
      <dgm:spPr/>
      <dgm:t>
        <a:bodyPr/>
        <a:lstStyle/>
        <a:p>
          <a:endParaRPr lang="pt-BR"/>
        </a:p>
      </dgm:t>
    </dgm:pt>
    <dgm:pt modelId="{EBF528F8-A331-4189-9C9B-43E19791D81A}" type="pres">
      <dgm:prSet presAssocID="{FED2A400-D0FD-407F-B321-7DF75CE37350}" presName="dummy" presStyleCnt="0"/>
      <dgm:spPr/>
      <dgm:t>
        <a:bodyPr/>
        <a:lstStyle/>
        <a:p>
          <a:endParaRPr lang="pt-BR"/>
        </a:p>
      </dgm:t>
    </dgm:pt>
    <dgm:pt modelId="{B7733A01-0B51-45B5-978E-9F98ED4B600F}" type="pres">
      <dgm:prSet presAssocID="{1E78D9C1-CC83-4693-AAD6-BBF261564733}" presName="sibTrans" presStyleLbl="sibTrans2D1" presStyleIdx="2" presStyleCnt="4"/>
      <dgm:spPr/>
      <dgm:t>
        <a:bodyPr/>
        <a:lstStyle/>
        <a:p>
          <a:endParaRPr lang="pt-BR"/>
        </a:p>
      </dgm:t>
    </dgm:pt>
    <dgm:pt modelId="{789BAB49-BAA0-45D7-BDAD-6D92CA5BD7B5}" type="pres">
      <dgm:prSet presAssocID="{E62EC2A8-5D1D-4261-9FED-FE8A91320D85}" presName="node" presStyleLbl="node1" presStyleIdx="3" presStyleCnt="4">
        <dgm:presLayoutVars>
          <dgm:bulletEnabled val="1"/>
        </dgm:presLayoutVars>
      </dgm:prSet>
      <dgm:spPr/>
      <dgm:t>
        <a:bodyPr/>
        <a:lstStyle/>
        <a:p>
          <a:endParaRPr lang="pt-BR"/>
        </a:p>
      </dgm:t>
    </dgm:pt>
    <dgm:pt modelId="{61781F03-D252-49FF-9538-769A08040EAB}" type="pres">
      <dgm:prSet presAssocID="{E62EC2A8-5D1D-4261-9FED-FE8A91320D85}" presName="dummy" presStyleCnt="0"/>
      <dgm:spPr/>
      <dgm:t>
        <a:bodyPr/>
        <a:lstStyle/>
        <a:p>
          <a:endParaRPr lang="pt-BR"/>
        </a:p>
      </dgm:t>
    </dgm:pt>
    <dgm:pt modelId="{A208F7C6-FC5D-4C33-87EC-A684B6BF32DD}" type="pres">
      <dgm:prSet presAssocID="{89FE648D-9D78-4A5E-9684-FD3DA79A62EA}" presName="sibTrans" presStyleLbl="sibTrans2D1" presStyleIdx="3" presStyleCnt="4"/>
      <dgm:spPr/>
      <dgm:t>
        <a:bodyPr/>
        <a:lstStyle/>
        <a:p>
          <a:endParaRPr lang="pt-BR"/>
        </a:p>
      </dgm:t>
    </dgm:pt>
  </dgm:ptLst>
  <dgm:cxnLst>
    <dgm:cxn modelId="{98BA0994-AB5F-4E6E-93C3-4312BA820956}" type="presOf" srcId="{FB61ADD7-6F84-4100-8ED8-870F1B513902}" destId="{164E05C5-94B7-415E-8A77-314DABE6BBE9}" srcOrd="0" destOrd="0" presId="urn:microsoft.com/office/officeart/2005/8/layout/radial6"/>
    <dgm:cxn modelId="{A0E4E289-B9E0-4D06-ACBF-E37473F13CF9}" type="presOf" srcId="{D7A91805-25C4-4856-9971-8E5821FA1BB6}" destId="{31A7275F-ED1A-47C5-BD2B-59F93ACC9049}" srcOrd="0" destOrd="0" presId="urn:microsoft.com/office/officeart/2005/8/layout/radial6"/>
    <dgm:cxn modelId="{B1C87986-D076-41D6-9B47-3B65C227B9D5}" type="presOf" srcId="{554CF493-761A-4632-94EF-84906B647C5F}" destId="{435F833E-041D-4CFA-A478-429CB4E7A130}" srcOrd="0" destOrd="0" presId="urn:microsoft.com/office/officeart/2005/8/layout/radial6"/>
    <dgm:cxn modelId="{B116C02A-20D5-4997-9EC2-A1B512764F2F}" type="presOf" srcId="{E62EC2A8-5D1D-4261-9FED-FE8A91320D85}" destId="{789BAB49-BAA0-45D7-BDAD-6D92CA5BD7B5}" srcOrd="0" destOrd="0" presId="urn:microsoft.com/office/officeart/2005/8/layout/radial6"/>
    <dgm:cxn modelId="{B9540730-6B95-4169-A2DA-E081F3888ED9}" type="presOf" srcId="{46C8D1A9-1C72-4C04-8315-ED81CF3C1E31}" destId="{BDFC8CA6-785C-417B-B00C-E439B7098781}" srcOrd="0" destOrd="0" presId="urn:microsoft.com/office/officeart/2005/8/layout/radial6"/>
    <dgm:cxn modelId="{D835436E-D922-42BB-A4E1-D32C637D244C}" type="presOf" srcId="{FED2A400-D0FD-407F-B321-7DF75CE37350}" destId="{8A62BACA-85F7-4370-9BB8-B9D9CBE88E0D}" srcOrd="0" destOrd="0" presId="urn:microsoft.com/office/officeart/2005/8/layout/radial6"/>
    <dgm:cxn modelId="{B58F15F3-A535-444B-BEFC-83E03841AF42}" type="presOf" srcId="{89FE648D-9D78-4A5E-9684-FD3DA79A62EA}" destId="{A208F7C6-FC5D-4C33-87EC-A684B6BF32DD}" srcOrd="0" destOrd="0" presId="urn:microsoft.com/office/officeart/2005/8/layout/radial6"/>
    <dgm:cxn modelId="{E7D8978D-709E-494C-8195-A10165A20713}" srcId="{3B1116ED-EE2A-4E09-B217-01F75ABD5438}" destId="{46C8D1A9-1C72-4C04-8315-ED81CF3C1E31}" srcOrd="1" destOrd="0" parTransId="{108E86F4-B1EF-471F-BCEB-D41CBF323D94}" sibTransId="{554CF493-761A-4632-94EF-84906B647C5F}"/>
    <dgm:cxn modelId="{1287A0F1-B346-4F38-BBE2-C6B2F716AD67}" srcId="{3B1116ED-EE2A-4E09-B217-01F75ABD5438}" destId="{FED2A400-D0FD-407F-B321-7DF75CE37350}" srcOrd="2" destOrd="0" parTransId="{AB2C2E66-A1F3-461B-854A-7C1EABCC631C}" sibTransId="{1E78D9C1-CC83-4693-AAD6-BBF261564733}"/>
    <dgm:cxn modelId="{A6C2C9C9-E15B-4D07-A430-36F58EBE9AED}" type="presOf" srcId="{3B1116ED-EE2A-4E09-B217-01F75ABD5438}" destId="{42ADBE5E-DABC-47C4-87BB-F9FAB08942E5}" srcOrd="0" destOrd="0" presId="urn:microsoft.com/office/officeart/2005/8/layout/radial6"/>
    <dgm:cxn modelId="{CDC43B32-FBA5-4918-A709-41C47C55933F}" srcId="{D7A91805-25C4-4856-9971-8E5821FA1BB6}" destId="{3B1116ED-EE2A-4E09-B217-01F75ABD5438}" srcOrd="0" destOrd="0" parTransId="{C3E32A7C-561D-4A06-8E68-456A7A0AACB1}" sibTransId="{E22C88BA-591A-476B-8706-B02CB4BEB6F5}"/>
    <dgm:cxn modelId="{157F1D5B-E384-47D6-98BA-476C8BBB3889}" type="presOf" srcId="{1E78D9C1-CC83-4693-AAD6-BBF261564733}" destId="{B7733A01-0B51-45B5-978E-9F98ED4B600F}" srcOrd="0" destOrd="0" presId="urn:microsoft.com/office/officeart/2005/8/layout/radial6"/>
    <dgm:cxn modelId="{8C40DD05-2A7E-4D7F-A796-117D78CE7C13}" srcId="{3B1116ED-EE2A-4E09-B217-01F75ABD5438}" destId="{E62EC2A8-5D1D-4261-9FED-FE8A91320D85}" srcOrd="3" destOrd="0" parTransId="{43D1B889-D076-46A3-95E1-C4061F26D052}" sibTransId="{89FE648D-9D78-4A5E-9684-FD3DA79A62EA}"/>
    <dgm:cxn modelId="{69683A8E-A534-4FAE-8C3A-DEB0BA53CB74}" type="presOf" srcId="{E9B767C9-348F-4270-8F70-BECE1A9B70C7}" destId="{7DA487B2-B73B-4C3F-A102-F8049A05B49A}" srcOrd="0" destOrd="0" presId="urn:microsoft.com/office/officeart/2005/8/layout/radial6"/>
    <dgm:cxn modelId="{E0C6ADB3-2F69-4D03-9322-0B696033F6C2}" srcId="{3B1116ED-EE2A-4E09-B217-01F75ABD5438}" destId="{FB61ADD7-6F84-4100-8ED8-870F1B513902}" srcOrd="0" destOrd="0" parTransId="{67C7FCB4-1BA5-4989-A30E-7E49F3DAA75D}" sibTransId="{E9B767C9-348F-4270-8F70-BECE1A9B70C7}"/>
    <dgm:cxn modelId="{58726DBA-4478-4A29-8D50-4FCF48165106}" type="presParOf" srcId="{31A7275F-ED1A-47C5-BD2B-59F93ACC9049}" destId="{42ADBE5E-DABC-47C4-87BB-F9FAB08942E5}" srcOrd="0" destOrd="0" presId="urn:microsoft.com/office/officeart/2005/8/layout/radial6"/>
    <dgm:cxn modelId="{AC3721F8-E0C3-4144-976B-6843070E29CE}" type="presParOf" srcId="{31A7275F-ED1A-47C5-BD2B-59F93ACC9049}" destId="{164E05C5-94B7-415E-8A77-314DABE6BBE9}" srcOrd="1" destOrd="0" presId="urn:microsoft.com/office/officeart/2005/8/layout/radial6"/>
    <dgm:cxn modelId="{ACE01E7E-3372-4045-91CF-93340D0A25AE}" type="presParOf" srcId="{31A7275F-ED1A-47C5-BD2B-59F93ACC9049}" destId="{0481584A-A99A-487E-9D2F-928614D92077}" srcOrd="2" destOrd="0" presId="urn:microsoft.com/office/officeart/2005/8/layout/radial6"/>
    <dgm:cxn modelId="{21CADB82-684A-494B-AC92-CFDC40CA2F83}" type="presParOf" srcId="{31A7275F-ED1A-47C5-BD2B-59F93ACC9049}" destId="{7DA487B2-B73B-4C3F-A102-F8049A05B49A}" srcOrd="3" destOrd="0" presId="urn:microsoft.com/office/officeart/2005/8/layout/radial6"/>
    <dgm:cxn modelId="{235E9DB4-E250-41FF-B615-EBBE441A73C2}" type="presParOf" srcId="{31A7275F-ED1A-47C5-BD2B-59F93ACC9049}" destId="{BDFC8CA6-785C-417B-B00C-E439B7098781}" srcOrd="4" destOrd="0" presId="urn:microsoft.com/office/officeart/2005/8/layout/radial6"/>
    <dgm:cxn modelId="{25FBA27A-8353-4FF7-996A-F4A041E54CB2}" type="presParOf" srcId="{31A7275F-ED1A-47C5-BD2B-59F93ACC9049}" destId="{563EECBF-E350-4093-B4AC-B3A3D80529AA}" srcOrd="5" destOrd="0" presId="urn:microsoft.com/office/officeart/2005/8/layout/radial6"/>
    <dgm:cxn modelId="{896A22FC-91E5-48B5-890A-58C950C5EEB4}" type="presParOf" srcId="{31A7275F-ED1A-47C5-BD2B-59F93ACC9049}" destId="{435F833E-041D-4CFA-A478-429CB4E7A130}" srcOrd="6" destOrd="0" presId="urn:microsoft.com/office/officeart/2005/8/layout/radial6"/>
    <dgm:cxn modelId="{032444F2-1AFA-4B31-A9F2-32492EB032AD}" type="presParOf" srcId="{31A7275F-ED1A-47C5-BD2B-59F93ACC9049}" destId="{8A62BACA-85F7-4370-9BB8-B9D9CBE88E0D}" srcOrd="7" destOrd="0" presId="urn:microsoft.com/office/officeart/2005/8/layout/radial6"/>
    <dgm:cxn modelId="{5DFE16C3-1940-40B3-A6C0-859BF3928E70}" type="presParOf" srcId="{31A7275F-ED1A-47C5-BD2B-59F93ACC9049}" destId="{EBF528F8-A331-4189-9C9B-43E19791D81A}" srcOrd="8" destOrd="0" presId="urn:microsoft.com/office/officeart/2005/8/layout/radial6"/>
    <dgm:cxn modelId="{20CCD814-E5F4-4B05-A47B-145D26F8CBBD}" type="presParOf" srcId="{31A7275F-ED1A-47C5-BD2B-59F93ACC9049}" destId="{B7733A01-0B51-45B5-978E-9F98ED4B600F}" srcOrd="9" destOrd="0" presId="urn:microsoft.com/office/officeart/2005/8/layout/radial6"/>
    <dgm:cxn modelId="{BA0E3D35-560C-4F7D-9BC3-3924A0557C61}" type="presParOf" srcId="{31A7275F-ED1A-47C5-BD2B-59F93ACC9049}" destId="{789BAB49-BAA0-45D7-BDAD-6D92CA5BD7B5}" srcOrd="10" destOrd="0" presId="urn:microsoft.com/office/officeart/2005/8/layout/radial6"/>
    <dgm:cxn modelId="{AF2C664B-0160-473C-82BF-5E188FBDF866}" type="presParOf" srcId="{31A7275F-ED1A-47C5-BD2B-59F93ACC9049}" destId="{61781F03-D252-49FF-9538-769A08040EAB}" srcOrd="11" destOrd="0" presId="urn:microsoft.com/office/officeart/2005/8/layout/radial6"/>
    <dgm:cxn modelId="{0334F49B-3215-4061-B05D-AE7D669C6884}" type="presParOf" srcId="{31A7275F-ED1A-47C5-BD2B-59F93ACC9049}" destId="{A208F7C6-FC5D-4C33-87EC-A684B6BF32DD}" srcOrd="12" destOrd="0" presId="urn:microsoft.com/office/officeart/2005/8/layout/radial6"/>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95D740-6A7E-4AE4-809A-1783B6BB9E99}" type="datetimeFigureOut">
              <a:rPr lang="pt-BR" smtClean="0"/>
              <a:t>28/08/2014</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29B08D-A33C-4484-8AF1-3D84552368DF}" type="slidenum">
              <a:rPr lang="pt-BR" smtClean="0"/>
              <a:t>‹nº›</a:t>
            </a:fld>
            <a:endParaRPr lang="pt-BR" dirty="0"/>
          </a:p>
        </p:txBody>
      </p:sp>
    </p:spTree>
    <p:extLst>
      <p:ext uri="{BB962C8B-B14F-4D97-AF65-F5344CB8AC3E}">
        <p14:creationId xmlns:p14="http://schemas.microsoft.com/office/powerpoint/2010/main" val="19923849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F1451DAF-731B-40C9-94FC-6AFBD168E88F}" type="datetimeFigureOut">
              <a:rPr lang="pt-BR" smtClean="0"/>
              <a:pPr>
                <a:defRPr/>
              </a:pPr>
              <a:t>28/08/2014</a:t>
            </a:fld>
            <a:endParaRPr lang="pt-B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pt-BR" noProof="0"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noProof="0" dirty="0" smtClean="0"/>
              <a:t>Clique para editar o texto mestre</a:t>
            </a:r>
          </a:p>
          <a:p>
            <a:pPr lvl="1"/>
            <a:r>
              <a:rPr lang="pt-BR" noProof="0" dirty="0" smtClean="0"/>
              <a:t>Segundo nível</a:t>
            </a:r>
          </a:p>
          <a:p>
            <a:pPr lvl="2"/>
            <a:r>
              <a:rPr lang="pt-BR" noProof="0" dirty="0" smtClean="0"/>
              <a:t>Terceiro nível</a:t>
            </a:r>
          </a:p>
          <a:p>
            <a:pPr lvl="3"/>
            <a:r>
              <a:rPr lang="pt-BR" noProof="0" dirty="0" smtClean="0"/>
              <a:t>Quarto nível</a:t>
            </a:r>
          </a:p>
          <a:p>
            <a:pPr lvl="4"/>
            <a:r>
              <a:rPr lang="pt-BR" noProof="0" dirty="0" smtClean="0"/>
              <a:t>Quinto nível</a:t>
            </a:r>
            <a:endParaRPr lang="pt-BR" noProof="0" dirty="0"/>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B79BE180-EDDC-4055-9AFE-2AAA70AA5FCA}" type="slidenum">
              <a:rPr lang="pt-BR" smtClean="0"/>
              <a:pPr>
                <a:defRPr/>
              </a:pPr>
              <a:t>‹nº›</a:t>
            </a:fld>
            <a:endParaRPr lang="pt-BR" dirty="0"/>
          </a:p>
        </p:txBody>
      </p:sp>
    </p:spTree>
    <p:extLst>
      <p:ext uri="{BB962C8B-B14F-4D97-AF65-F5344CB8AC3E}">
        <p14:creationId xmlns:p14="http://schemas.microsoft.com/office/powerpoint/2010/main" val="76058290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sei.cmu.edu/architectur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sei.cmu.edu/architectur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sei.cmu.edu/architectur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a:t>
            </a:fld>
            <a:endParaRPr lang="en-US">
              <a:solidFill>
                <a:srgbClr val="000000"/>
              </a:solidFill>
              <a:latin typeface="Calibri" pitchFamily="34" charset="0"/>
            </a:endParaRPr>
          </a:p>
        </p:txBody>
      </p:sp>
    </p:spTree>
    <p:extLst>
      <p:ext uri="{BB962C8B-B14F-4D97-AF65-F5344CB8AC3E}">
        <p14:creationId xmlns:p14="http://schemas.microsoft.com/office/powerpoint/2010/main" val="94243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16</a:t>
            </a:fld>
            <a:endParaRPr lang="en-US">
              <a:solidFill>
                <a:srgbClr val="000000"/>
              </a:solidFill>
              <a:latin typeface="Calibri" pitchFamily="34" charset="0"/>
            </a:endParaRPr>
          </a:p>
        </p:txBody>
      </p:sp>
    </p:spTree>
    <p:extLst>
      <p:ext uri="{BB962C8B-B14F-4D97-AF65-F5344CB8AC3E}">
        <p14:creationId xmlns:p14="http://schemas.microsoft.com/office/powerpoint/2010/main" val="1014871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pt-BR" dirty="0" smtClean="0">
                <a:solidFill>
                  <a:srgbClr val="000000"/>
                </a:solidFill>
              </a:rPr>
              <a:t>Desenvolvimento de software vem sofrendo com problemas de complexidade desde o início. Primariamente resolvidos através de estrutura de dados, algoritmos e separação de responsabilidades. </a:t>
            </a:r>
          </a:p>
          <a:p>
            <a:pPr>
              <a:spcBef>
                <a:spcPct val="0"/>
              </a:spcBef>
            </a:pPr>
            <a:endParaRPr lang="pt-BR" dirty="0" smtClean="0">
              <a:solidFill>
                <a:srgbClr val="000000"/>
              </a:solidFill>
            </a:endParaRPr>
          </a:p>
          <a:p>
            <a:pPr>
              <a:spcBef>
                <a:spcPct val="0"/>
              </a:spcBef>
            </a:pPr>
            <a:r>
              <a:rPr lang="pt-BR" dirty="0" smtClean="0">
                <a:solidFill>
                  <a:srgbClr val="000000"/>
                </a:solidFill>
              </a:rPr>
              <a:t>Arquitetura consiste em reduzir a complexidade através de abstrações e separação de responsabilidades. </a:t>
            </a:r>
          </a:p>
          <a:p>
            <a:pPr>
              <a:spcBef>
                <a:spcPct val="0"/>
              </a:spcBef>
            </a:pPr>
            <a:endParaRPr lang="pt-BR" dirty="0" smtClean="0">
              <a:solidFill>
                <a:srgbClr val="000000"/>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pt-BR" dirty="0" smtClean="0">
                <a:solidFill>
                  <a:srgbClr val="000000"/>
                </a:solidFill>
              </a:rPr>
              <a:t>Software</a:t>
            </a:r>
            <a:r>
              <a:rPr lang="pt-BR" baseline="0" dirty="0" smtClean="0">
                <a:solidFill>
                  <a:srgbClr val="000000"/>
                </a:solidFill>
              </a:rPr>
              <a:t> é construído para satisfazer as metas de negócio das organizações. Arquitetura trabalha como ponte para materializar a necessidade de negócio(abstrato) em sistema(concreto).</a:t>
            </a:r>
            <a:endParaRPr lang="pt-BR" dirty="0" smtClean="0">
              <a:solidFill>
                <a:srgbClr val="000000"/>
              </a:solidFill>
            </a:endParaRPr>
          </a:p>
          <a:p>
            <a:pPr>
              <a:spcBef>
                <a:spcPct val="0"/>
              </a:spcBef>
            </a:pPr>
            <a:endParaRPr lang="pt-BR" dirty="0" smtClean="0">
              <a:solidFill>
                <a:srgbClr val="000000"/>
              </a:solidFill>
            </a:endParaRPr>
          </a:p>
          <a:p>
            <a:pPr>
              <a:spcBef>
                <a:spcPct val="0"/>
              </a:spcBef>
            </a:pPr>
            <a:r>
              <a:rPr lang="pt-BR" dirty="0" smtClean="0">
                <a:solidFill>
                  <a:srgbClr val="000000"/>
                </a:solidFill>
              </a:rPr>
              <a:t>Arquitetura trabalha com itens relacionados a qualidade : compatibilidade, extensibilidade, confiabilidade, </a:t>
            </a:r>
            <a:r>
              <a:rPr lang="pt-BR" dirty="0" err="1" smtClean="0">
                <a:solidFill>
                  <a:srgbClr val="000000"/>
                </a:solidFill>
              </a:rPr>
              <a:t>manutenabilidade</a:t>
            </a:r>
            <a:r>
              <a:rPr lang="pt-BR" dirty="0" smtClean="0">
                <a:solidFill>
                  <a:srgbClr val="000000"/>
                </a:solidFill>
              </a:rPr>
              <a:t>, disponibilidade, segurança, usabilidade.</a:t>
            </a:r>
          </a:p>
          <a:p>
            <a:pPr>
              <a:spcBef>
                <a:spcPct val="0"/>
              </a:spcBef>
            </a:pPr>
            <a:endParaRPr lang="pt-BR" dirty="0" smtClean="0">
              <a:solidFill>
                <a:srgbClr val="000000"/>
              </a:solidFill>
            </a:endParaRPr>
          </a:p>
          <a:p>
            <a:pPr>
              <a:spcBef>
                <a:spcPct val="0"/>
              </a:spcBef>
            </a:pPr>
            <a:r>
              <a:rPr lang="pt-BR" dirty="0" smtClean="0">
                <a:solidFill>
                  <a:srgbClr val="000000"/>
                </a:solidFill>
              </a:rPr>
              <a:t>Links:</a:t>
            </a:r>
          </a:p>
          <a:p>
            <a:pPr>
              <a:spcBef>
                <a:spcPct val="0"/>
              </a:spcBef>
            </a:pPr>
            <a:endParaRPr lang="pt-BR" dirty="0" smtClean="0">
              <a:solidFill>
                <a:srgbClr val="000000"/>
              </a:solidFill>
            </a:endParaRPr>
          </a:p>
          <a:p>
            <a:pPr>
              <a:spcBef>
                <a:spcPct val="0"/>
              </a:spcBef>
            </a:pPr>
            <a:r>
              <a:rPr lang="en-US" dirty="0" smtClean="0">
                <a:solidFill>
                  <a:srgbClr val="000000"/>
                </a:solidFill>
                <a:hlinkClick r:id="rId3"/>
              </a:rPr>
              <a:t>http://www.sei.cmu.edu/architecture/</a:t>
            </a:r>
            <a:endParaRPr lang="en-US" dirty="0" smtClean="0">
              <a:solidFill>
                <a:srgbClr val="000000"/>
              </a:solidFill>
            </a:endParaRPr>
          </a:p>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17</a:t>
            </a:fld>
            <a:endParaRPr lang="en-US">
              <a:solidFill>
                <a:srgbClr val="000000"/>
              </a:solidFill>
              <a:latin typeface="Calibri" pitchFamily="34" charset="0"/>
            </a:endParaRPr>
          </a:p>
        </p:txBody>
      </p:sp>
    </p:spTree>
    <p:extLst>
      <p:ext uri="{BB962C8B-B14F-4D97-AF65-F5344CB8AC3E}">
        <p14:creationId xmlns:p14="http://schemas.microsoft.com/office/powerpoint/2010/main" val="3816215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pt-BR" dirty="0" smtClean="0">
                <a:solidFill>
                  <a:srgbClr val="000000"/>
                </a:solidFill>
              </a:rPr>
              <a:t>Desenvolvimento de software vem sofrendo com problemas de complexidade desde o início. Primariamente resolvidos através de estrutura de dados, algoritmos e separação de responsabilidades. </a:t>
            </a:r>
          </a:p>
          <a:p>
            <a:pPr>
              <a:spcBef>
                <a:spcPct val="0"/>
              </a:spcBef>
            </a:pPr>
            <a:endParaRPr lang="pt-BR" dirty="0" smtClean="0">
              <a:solidFill>
                <a:srgbClr val="000000"/>
              </a:solidFill>
            </a:endParaRPr>
          </a:p>
          <a:p>
            <a:pPr>
              <a:spcBef>
                <a:spcPct val="0"/>
              </a:spcBef>
            </a:pPr>
            <a:r>
              <a:rPr lang="pt-BR" dirty="0" smtClean="0">
                <a:solidFill>
                  <a:srgbClr val="000000"/>
                </a:solidFill>
              </a:rPr>
              <a:t>Arquitetura consiste em reduzir a complexidade através de abstrações e separação de responsabilidades. </a:t>
            </a:r>
          </a:p>
          <a:p>
            <a:pPr>
              <a:spcBef>
                <a:spcPct val="0"/>
              </a:spcBef>
            </a:pPr>
            <a:endParaRPr lang="pt-BR" dirty="0" smtClean="0">
              <a:solidFill>
                <a:srgbClr val="000000"/>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pt-BR" dirty="0" smtClean="0">
                <a:solidFill>
                  <a:srgbClr val="000000"/>
                </a:solidFill>
              </a:rPr>
              <a:t>Software</a:t>
            </a:r>
            <a:r>
              <a:rPr lang="pt-BR" baseline="0" dirty="0" smtClean="0">
                <a:solidFill>
                  <a:srgbClr val="000000"/>
                </a:solidFill>
              </a:rPr>
              <a:t> é construído para satisfazer as metas de negócio das organizações. Arquitetura trabalha como ponte para materializar a necessidade de negócio(abstrato) em sistema(concreto).</a:t>
            </a:r>
            <a:endParaRPr lang="pt-BR" dirty="0" smtClean="0">
              <a:solidFill>
                <a:srgbClr val="000000"/>
              </a:solidFill>
            </a:endParaRPr>
          </a:p>
          <a:p>
            <a:pPr>
              <a:spcBef>
                <a:spcPct val="0"/>
              </a:spcBef>
            </a:pPr>
            <a:endParaRPr lang="pt-BR" dirty="0" smtClean="0">
              <a:solidFill>
                <a:srgbClr val="000000"/>
              </a:solidFill>
            </a:endParaRPr>
          </a:p>
          <a:p>
            <a:pPr>
              <a:spcBef>
                <a:spcPct val="0"/>
              </a:spcBef>
            </a:pPr>
            <a:r>
              <a:rPr lang="pt-BR" dirty="0" smtClean="0">
                <a:solidFill>
                  <a:srgbClr val="000000"/>
                </a:solidFill>
              </a:rPr>
              <a:t>Arquitetura trabalha com itens relacionados a qualidade : compatibilidade, extensibilidade, confiabilidade, </a:t>
            </a:r>
            <a:r>
              <a:rPr lang="pt-BR" dirty="0" err="1" smtClean="0">
                <a:solidFill>
                  <a:srgbClr val="000000"/>
                </a:solidFill>
              </a:rPr>
              <a:t>manutenabilidade</a:t>
            </a:r>
            <a:r>
              <a:rPr lang="pt-BR" dirty="0" smtClean="0">
                <a:solidFill>
                  <a:srgbClr val="000000"/>
                </a:solidFill>
              </a:rPr>
              <a:t>, disponibilidade, segurança, usabilidade.</a:t>
            </a:r>
          </a:p>
          <a:p>
            <a:pPr>
              <a:spcBef>
                <a:spcPct val="0"/>
              </a:spcBef>
            </a:pPr>
            <a:endParaRPr lang="pt-BR" dirty="0" smtClean="0">
              <a:solidFill>
                <a:srgbClr val="000000"/>
              </a:solidFill>
            </a:endParaRPr>
          </a:p>
          <a:p>
            <a:pPr>
              <a:spcBef>
                <a:spcPct val="0"/>
              </a:spcBef>
            </a:pPr>
            <a:r>
              <a:rPr lang="pt-BR" dirty="0" smtClean="0">
                <a:solidFill>
                  <a:srgbClr val="000000"/>
                </a:solidFill>
              </a:rPr>
              <a:t>Links:</a:t>
            </a:r>
          </a:p>
          <a:p>
            <a:pPr>
              <a:spcBef>
                <a:spcPct val="0"/>
              </a:spcBef>
            </a:pPr>
            <a:endParaRPr lang="pt-BR" dirty="0" smtClean="0">
              <a:solidFill>
                <a:srgbClr val="000000"/>
              </a:solidFill>
            </a:endParaRPr>
          </a:p>
          <a:p>
            <a:pPr>
              <a:spcBef>
                <a:spcPct val="0"/>
              </a:spcBef>
            </a:pPr>
            <a:r>
              <a:rPr lang="en-US" dirty="0" smtClean="0">
                <a:solidFill>
                  <a:srgbClr val="000000"/>
                </a:solidFill>
                <a:hlinkClick r:id="rId3"/>
              </a:rPr>
              <a:t>http://www.sei.cmu.edu/architecture/</a:t>
            </a:r>
            <a:endParaRPr lang="en-US" dirty="0" smtClean="0">
              <a:solidFill>
                <a:srgbClr val="000000"/>
              </a:solidFill>
            </a:endParaRPr>
          </a:p>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18</a:t>
            </a:fld>
            <a:endParaRPr lang="en-US">
              <a:solidFill>
                <a:srgbClr val="000000"/>
              </a:solidFill>
              <a:latin typeface="Calibri" pitchFamily="34" charset="0"/>
            </a:endParaRPr>
          </a:p>
        </p:txBody>
      </p:sp>
    </p:spTree>
    <p:extLst>
      <p:ext uri="{BB962C8B-B14F-4D97-AF65-F5344CB8AC3E}">
        <p14:creationId xmlns:p14="http://schemas.microsoft.com/office/powerpoint/2010/main" val="117567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pt-BR" dirty="0" smtClean="0">
                <a:solidFill>
                  <a:srgbClr val="000000"/>
                </a:solidFill>
              </a:rPr>
              <a:t>Desenvolvimento de software vem sofrendo com problemas de complexidade desde o início. Primariamente resolvidos através de estrutura de dados, algoritmos e separação de responsabilidades. </a:t>
            </a:r>
          </a:p>
          <a:p>
            <a:pPr>
              <a:spcBef>
                <a:spcPct val="0"/>
              </a:spcBef>
            </a:pPr>
            <a:endParaRPr lang="pt-BR" dirty="0" smtClean="0">
              <a:solidFill>
                <a:srgbClr val="000000"/>
              </a:solidFill>
            </a:endParaRPr>
          </a:p>
          <a:p>
            <a:pPr>
              <a:spcBef>
                <a:spcPct val="0"/>
              </a:spcBef>
            </a:pPr>
            <a:r>
              <a:rPr lang="pt-BR" dirty="0" smtClean="0">
                <a:solidFill>
                  <a:srgbClr val="000000"/>
                </a:solidFill>
              </a:rPr>
              <a:t>Arquitetura consiste em reduzir a complexidade através de abstrações e separação de responsabilidades. </a:t>
            </a:r>
          </a:p>
          <a:p>
            <a:pPr>
              <a:spcBef>
                <a:spcPct val="0"/>
              </a:spcBef>
            </a:pPr>
            <a:endParaRPr lang="pt-BR" dirty="0" smtClean="0">
              <a:solidFill>
                <a:srgbClr val="000000"/>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pt-BR" dirty="0" smtClean="0">
                <a:solidFill>
                  <a:srgbClr val="000000"/>
                </a:solidFill>
              </a:rPr>
              <a:t>Software</a:t>
            </a:r>
            <a:r>
              <a:rPr lang="pt-BR" baseline="0" dirty="0" smtClean="0">
                <a:solidFill>
                  <a:srgbClr val="000000"/>
                </a:solidFill>
              </a:rPr>
              <a:t> é construído para satisfazer as metas de negócio das organizações. Arquitetura trabalha como ponte para materializar a necessidade de negócio(abstrato) em sistema(concreto).</a:t>
            </a:r>
            <a:endParaRPr lang="pt-BR" dirty="0" smtClean="0">
              <a:solidFill>
                <a:srgbClr val="000000"/>
              </a:solidFill>
            </a:endParaRPr>
          </a:p>
          <a:p>
            <a:pPr>
              <a:spcBef>
                <a:spcPct val="0"/>
              </a:spcBef>
            </a:pPr>
            <a:endParaRPr lang="pt-BR" dirty="0" smtClean="0">
              <a:solidFill>
                <a:srgbClr val="000000"/>
              </a:solidFill>
            </a:endParaRPr>
          </a:p>
          <a:p>
            <a:pPr>
              <a:spcBef>
                <a:spcPct val="0"/>
              </a:spcBef>
            </a:pPr>
            <a:r>
              <a:rPr lang="pt-BR" dirty="0" smtClean="0">
                <a:solidFill>
                  <a:srgbClr val="000000"/>
                </a:solidFill>
              </a:rPr>
              <a:t>Arquitetura trabalha com itens relacionados a qualidade : compatibilidade, extensibilidade, confiabilidade, </a:t>
            </a:r>
            <a:r>
              <a:rPr lang="pt-BR" dirty="0" err="1" smtClean="0">
                <a:solidFill>
                  <a:srgbClr val="000000"/>
                </a:solidFill>
              </a:rPr>
              <a:t>manutenabilidade</a:t>
            </a:r>
            <a:r>
              <a:rPr lang="pt-BR" dirty="0" smtClean="0">
                <a:solidFill>
                  <a:srgbClr val="000000"/>
                </a:solidFill>
              </a:rPr>
              <a:t>, disponibilidade, segurança, usabilidade.</a:t>
            </a:r>
          </a:p>
          <a:p>
            <a:pPr>
              <a:spcBef>
                <a:spcPct val="0"/>
              </a:spcBef>
            </a:pPr>
            <a:endParaRPr lang="pt-BR" dirty="0" smtClean="0">
              <a:solidFill>
                <a:srgbClr val="000000"/>
              </a:solidFill>
            </a:endParaRPr>
          </a:p>
          <a:p>
            <a:pPr>
              <a:spcBef>
                <a:spcPct val="0"/>
              </a:spcBef>
            </a:pPr>
            <a:r>
              <a:rPr lang="pt-BR" dirty="0" smtClean="0">
                <a:solidFill>
                  <a:srgbClr val="000000"/>
                </a:solidFill>
              </a:rPr>
              <a:t>Links:</a:t>
            </a:r>
          </a:p>
          <a:p>
            <a:pPr>
              <a:spcBef>
                <a:spcPct val="0"/>
              </a:spcBef>
            </a:pPr>
            <a:endParaRPr lang="pt-BR" dirty="0" smtClean="0">
              <a:solidFill>
                <a:srgbClr val="000000"/>
              </a:solidFill>
            </a:endParaRPr>
          </a:p>
          <a:p>
            <a:pPr>
              <a:spcBef>
                <a:spcPct val="0"/>
              </a:spcBef>
            </a:pPr>
            <a:r>
              <a:rPr lang="en-US" dirty="0" smtClean="0">
                <a:solidFill>
                  <a:srgbClr val="000000"/>
                </a:solidFill>
                <a:hlinkClick r:id="rId3"/>
              </a:rPr>
              <a:t>http://www.sei.cmu.edu/architecture/</a:t>
            </a:r>
            <a:endParaRPr lang="en-US" dirty="0" smtClean="0">
              <a:solidFill>
                <a:srgbClr val="000000"/>
              </a:solidFill>
            </a:endParaRPr>
          </a:p>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19</a:t>
            </a:fld>
            <a:endParaRPr lang="en-US">
              <a:solidFill>
                <a:srgbClr val="000000"/>
              </a:solidFill>
              <a:latin typeface="Calibri" pitchFamily="34" charset="0"/>
            </a:endParaRPr>
          </a:p>
        </p:txBody>
      </p:sp>
    </p:spTree>
    <p:extLst>
      <p:ext uri="{BB962C8B-B14F-4D97-AF65-F5344CB8AC3E}">
        <p14:creationId xmlns:p14="http://schemas.microsoft.com/office/powerpoint/2010/main" val="1349997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20</a:t>
            </a:fld>
            <a:endParaRPr lang="pt-BR" dirty="0"/>
          </a:p>
        </p:txBody>
      </p:sp>
    </p:spTree>
    <p:extLst>
      <p:ext uri="{BB962C8B-B14F-4D97-AF65-F5344CB8AC3E}">
        <p14:creationId xmlns:p14="http://schemas.microsoft.com/office/powerpoint/2010/main" val="51156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21</a:t>
            </a:fld>
            <a:endParaRPr lang="pt-BR" dirty="0"/>
          </a:p>
        </p:txBody>
      </p:sp>
    </p:spTree>
    <p:extLst>
      <p:ext uri="{BB962C8B-B14F-4D97-AF65-F5344CB8AC3E}">
        <p14:creationId xmlns:p14="http://schemas.microsoft.com/office/powerpoint/2010/main" val="2597073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22</a:t>
            </a:fld>
            <a:endParaRPr lang="pt-BR" dirty="0"/>
          </a:p>
        </p:txBody>
      </p:sp>
    </p:spTree>
    <p:extLst>
      <p:ext uri="{BB962C8B-B14F-4D97-AF65-F5344CB8AC3E}">
        <p14:creationId xmlns:p14="http://schemas.microsoft.com/office/powerpoint/2010/main" val="3813193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24</a:t>
            </a:fld>
            <a:endParaRPr lang="pt-BR" dirty="0"/>
          </a:p>
        </p:txBody>
      </p:sp>
    </p:spTree>
    <p:extLst>
      <p:ext uri="{BB962C8B-B14F-4D97-AF65-F5344CB8AC3E}">
        <p14:creationId xmlns:p14="http://schemas.microsoft.com/office/powerpoint/2010/main" val="3138392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26</a:t>
            </a:fld>
            <a:endParaRPr lang="pt-BR" dirty="0"/>
          </a:p>
        </p:txBody>
      </p:sp>
    </p:spTree>
    <p:extLst>
      <p:ext uri="{BB962C8B-B14F-4D97-AF65-F5344CB8AC3E}">
        <p14:creationId xmlns:p14="http://schemas.microsoft.com/office/powerpoint/2010/main" val="1386500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28</a:t>
            </a:fld>
            <a:endParaRPr lang="pt-BR" dirty="0"/>
          </a:p>
        </p:txBody>
      </p:sp>
    </p:spTree>
    <p:extLst>
      <p:ext uri="{BB962C8B-B14F-4D97-AF65-F5344CB8AC3E}">
        <p14:creationId xmlns:p14="http://schemas.microsoft.com/office/powerpoint/2010/main" val="2010697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2</a:t>
            </a:fld>
            <a:endParaRPr lang="en-US">
              <a:solidFill>
                <a:srgbClr val="000000"/>
              </a:solidFill>
              <a:latin typeface="Calibri" pitchFamily="34" charset="0"/>
            </a:endParaRPr>
          </a:p>
        </p:txBody>
      </p:sp>
    </p:spTree>
    <p:extLst>
      <p:ext uri="{BB962C8B-B14F-4D97-AF65-F5344CB8AC3E}">
        <p14:creationId xmlns:p14="http://schemas.microsoft.com/office/powerpoint/2010/main" val="355389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29</a:t>
            </a:fld>
            <a:endParaRPr lang="pt-BR" dirty="0"/>
          </a:p>
        </p:txBody>
      </p:sp>
    </p:spTree>
    <p:extLst>
      <p:ext uri="{BB962C8B-B14F-4D97-AF65-F5344CB8AC3E}">
        <p14:creationId xmlns:p14="http://schemas.microsoft.com/office/powerpoint/2010/main" val="1791026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30</a:t>
            </a:fld>
            <a:endParaRPr lang="pt-BR" dirty="0"/>
          </a:p>
        </p:txBody>
      </p:sp>
    </p:spTree>
    <p:extLst>
      <p:ext uri="{BB962C8B-B14F-4D97-AF65-F5344CB8AC3E}">
        <p14:creationId xmlns:p14="http://schemas.microsoft.com/office/powerpoint/2010/main" val="2155724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31</a:t>
            </a:fld>
            <a:endParaRPr lang="pt-BR" dirty="0"/>
          </a:p>
        </p:txBody>
      </p:sp>
    </p:spTree>
    <p:extLst>
      <p:ext uri="{BB962C8B-B14F-4D97-AF65-F5344CB8AC3E}">
        <p14:creationId xmlns:p14="http://schemas.microsoft.com/office/powerpoint/2010/main" val="1428018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32</a:t>
            </a:fld>
            <a:endParaRPr lang="pt-BR" dirty="0"/>
          </a:p>
        </p:txBody>
      </p:sp>
    </p:spTree>
    <p:extLst>
      <p:ext uri="{BB962C8B-B14F-4D97-AF65-F5344CB8AC3E}">
        <p14:creationId xmlns:p14="http://schemas.microsoft.com/office/powerpoint/2010/main" val="3376255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33</a:t>
            </a:fld>
            <a:endParaRPr lang="pt-BR" dirty="0"/>
          </a:p>
        </p:txBody>
      </p:sp>
    </p:spTree>
    <p:extLst>
      <p:ext uri="{BB962C8B-B14F-4D97-AF65-F5344CB8AC3E}">
        <p14:creationId xmlns:p14="http://schemas.microsoft.com/office/powerpoint/2010/main" val="1963836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34</a:t>
            </a:fld>
            <a:endParaRPr lang="pt-BR" dirty="0"/>
          </a:p>
        </p:txBody>
      </p:sp>
    </p:spTree>
    <p:extLst>
      <p:ext uri="{BB962C8B-B14F-4D97-AF65-F5344CB8AC3E}">
        <p14:creationId xmlns:p14="http://schemas.microsoft.com/office/powerpoint/2010/main" val="48735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35</a:t>
            </a:fld>
            <a:endParaRPr lang="pt-BR" dirty="0"/>
          </a:p>
        </p:txBody>
      </p:sp>
    </p:spTree>
    <p:extLst>
      <p:ext uri="{BB962C8B-B14F-4D97-AF65-F5344CB8AC3E}">
        <p14:creationId xmlns:p14="http://schemas.microsoft.com/office/powerpoint/2010/main" val="181759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36</a:t>
            </a:fld>
            <a:endParaRPr lang="pt-BR" dirty="0"/>
          </a:p>
        </p:txBody>
      </p:sp>
    </p:spTree>
    <p:extLst>
      <p:ext uri="{BB962C8B-B14F-4D97-AF65-F5344CB8AC3E}">
        <p14:creationId xmlns:p14="http://schemas.microsoft.com/office/powerpoint/2010/main" val="3171024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37</a:t>
            </a:fld>
            <a:endParaRPr lang="pt-BR" dirty="0"/>
          </a:p>
        </p:txBody>
      </p:sp>
    </p:spTree>
    <p:extLst>
      <p:ext uri="{BB962C8B-B14F-4D97-AF65-F5344CB8AC3E}">
        <p14:creationId xmlns:p14="http://schemas.microsoft.com/office/powerpoint/2010/main" val="2927744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39</a:t>
            </a:fld>
            <a:endParaRPr lang="en-US">
              <a:solidFill>
                <a:srgbClr val="000000"/>
              </a:solidFill>
              <a:latin typeface="Calibri" pitchFamily="34" charset="0"/>
            </a:endParaRPr>
          </a:p>
        </p:txBody>
      </p:sp>
    </p:spTree>
    <p:extLst>
      <p:ext uri="{BB962C8B-B14F-4D97-AF65-F5344CB8AC3E}">
        <p14:creationId xmlns:p14="http://schemas.microsoft.com/office/powerpoint/2010/main" val="3888584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5</a:t>
            </a:fld>
            <a:endParaRPr lang="pt-BR" dirty="0"/>
          </a:p>
        </p:txBody>
      </p:sp>
    </p:spTree>
    <p:extLst>
      <p:ext uri="{BB962C8B-B14F-4D97-AF65-F5344CB8AC3E}">
        <p14:creationId xmlns:p14="http://schemas.microsoft.com/office/powerpoint/2010/main" val="2678345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40</a:t>
            </a:fld>
            <a:endParaRPr lang="pt-BR"/>
          </a:p>
        </p:txBody>
      </p:sp>
    </p:spTree>
    <p:extLst>
      <p:ext uri="{BB962C8B-B14F-4D97-AF65-F5344CB8AC3E}">
        <p14:creationId xmlns:p14="http://schemas.microsoft.com/office/powerpoint/2010/main" val="2539036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41</a:t>
            </a:fld>
            <a:endParaRPr lang="pt-BR"/>
          </a:p>
        </p:txBody>
      </p:sp>
    </p:spTree>
    <p:extLst>
      <p:ext uri="{BB962C8B-B14F-4D97-AF65-F5344CB8AC3E}">
        <p14:creationId xmlns:p14="http://schemas.microsoft.com/office/powerpoint/2010/main" val="958355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Trata-se da abstração</a:t>
            </a:r>
            <a:r>
              <a:rPr lang="pt-BR" baseline="0" dirty="0" smtClean="0"/>
              <a:t> de comportamentos e atributos comuns de um objeto do mundo real</a:t>
            </a:r>
          </a:p>
          <a:p>
            <a:endParaRPr lang="pt-BR" dirty="0" smtClean="0"/>
          </a:p>
        </p:txBody>
      </p:sp>
      <p:sp>
        <p:nvSpPr>
          <p:cNvPr id="11469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80B728B-7376-4E1D-A5C5-8AA1266F7B82}" type="slidenum">
              <a:rPr lang="pt-BR"/>
              <a:pPr eaLnBrk="1" hangingPunct="1"/>
              <a:t>42</a:t>
            </a:fld>
            <a:endParaRPr lang="pt-BR"/>
          </a:p>
        </p:txBody>
      </p:sp>
    </p:spTree>
    <p:extLst>
      <p:ext uri="{BB962C8B-B14F-4D97-AF65-F5344CB8AC3E}">
        <p14:creationId xmlns:p14="http://schemas.microsoft.com/office/powerpoint/2010/main" val="37294437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595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C19A168-24FC-42F0-9D06-12DA79EEEAA0}" type="slidenum">
              <a:rPr lang="pt-BR"/>
              <a:pPr eaLnBrk="1" hangingPunct="1"/>
              <a:t>43</a:t>
            </a:fld>
            <a:endParaRPr lang="pt-BR"/>
          </a:p>
        </p:txBody>
      </p:sp>
    </p:spTree>
    <p:extLst>
      <p:ext uri="{BB962C8B-B14F-4D97-AF65-F5344CB8AC3E}">
        <p14:creationId xmlns:p14="http://schemas.microsoft.com/office/powerpoint/2010/main" val="3217875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44</a:t>
            </a:fld>
            <a:endParaRPr lang="pt-BR"/>
          </a:p>
        </p:txBody>
      </p:sp>
    </p:spTree>
    <p:extLst>
      <p:ext uri="{BB962C8B-B14F-4D97-AF65-F5344CB8AC3E}">
        <p14:creationId xmlns:p14="http://schemas.microsoft.com/office/powerpoint/2010/main" val="42461592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45</a:t>
            </a:fld>
            <a:endParaRPr lang="pt-BR"/>
          </a:p>
        </p:txBody>
      </p:sp>
    </p:spTree>
    <p:extLst>
      <p:ext uri="{BB962C8B-B14F-4D97-AF65-F5344CB8AC3E}">
        <p14:creationId xmlns:p14="http://schemas.microsoft.com/office/powerpoint/2010/main" val="28823843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46</a:t>
            </a:fld>
            <a:endParaRPr lang="pt-BR"/>
          </a:p>
        </p:txBody>
      </p:sp>
    </p:spTree>
    <p:extLst>
      <p:ext uri="{BB962C8B-B14F-4D97-AF65-F5344CB8AC3E}">
        <p14:creationId xmlns:p14="http://schemas.microsoft.com/office/powerpoint/2010/main" val="2143587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47</a:t>
            </a:fld>
            <a:endParaRPr lang="pt-BR"/>
          </a:p>
        </p:txBody>
      </p:sp>
    </p:spTree>
    <p:extLst>
      <p:ext uri="{BB962C8B-B14F-4D97-AF65-F5344CB8AC3E}">
        <p14:creationId xmlns:p14="http://schemas.microsoft.com/office/powerpoint/2010/main" val="28522611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48</a:t>
            </a:fld>
            <a:endParaRPr lang="pt-BR"/>
          </a:p>
        </p:txBody>
      </p:sp>
    </p:spTree>
    <p:extLst>
      <p:ext uri="{BB962C8B-B14F-4D97-AF65-F5344CB8AC3E}">
        <p14:creationId xmlns:p14="http://schemas.microsoft.com/office/powerpoint/2010/main" val="2993026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1776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19641C9-6386-4F98-9B89-EBA10D25F4A9}" type="slidenum">
              <a:rPr lang="pt-BR"/>
              <a:pPr eaLnBrk="1" hangingPunct="1"/>
              <a:t>49</a:t>
            </a:fld>
            <a:endParaRPr lang="pt-BR"/>
          </a:p>
        </p:txBody>
      </p:sp>
    </p:spTree>
    <p:extLst>
      <p:ext uri="{BB962C8B-B14F-4D97-AF65-F5344CB8AC3E}">
        <p14:creationId xmlns:p14="http://schemas.microsoft.com/office/powerpoint/2010/main" val="2247984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10</a:t>
            </a:fld>
            <a:endParaRPr lang="en-US">
              <a:solidFill>
                <a:srgbClr val="000000"/>
              </a:solidFill>
              <a:latin typeface="Calibri" pitchFamily="34" charset="0"/>
            </a:endParaRPr>
          </a:p>
        </p:txBody>
      </p:sp>
    </p:spTree>
    <p:extLst>
      <p:ext uri="{BB962C8B-B14F-4D97-AF65-F5344CB8AC3E}">
        <p14:creationId xmlns:p14="http://schemas.microsoft.com/office/powerpoint/2010/main" val="13840159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dirty="0" smtClean="0"/>
          </a:p>
        </p:txBody>
      </p:sp>
      <p:sp>
        <p:nvSpPr>
          <p:cNvPr id="11878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60329A-527A-430D-8851-9234571AB3E1}" type="slidenum">
              <a:rPr lang="pt-BR"/>
              <a:pPr eaLnBrk="1" hangingPunct="1"/>
              <a:t>50</a:t>
            </a:fld>
            <a:endParaRPr lang="pt-BR"/>
          </a:p>
        </p:txBody>
      </p:sp>
    </p:spTree>
    <p:extLst>
      <p:ext uri="{BB962C8B-B14F-4D97-AF65-F5344CB8AC3E}">
        <p14:creationId xmlns:p14="http://schemas.microsoft.com/office/powerpoint/2010/main" val="930039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1981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4F853EC-6639-4A69-8428-68DA4A633E36}" type="slidenum">
              <a:rPr lang="pt-BR"/>
              <a:pPr eaLnBrk="1" hangingPunct="1"/>
              <a:t>51</a:t>
            </a:fld>
            <a:endParaRPr lang="pt-BR"/>
          </a:p>
        </p:txBody>
      </p:sp>
    </p:spTree>
    <p:extLst>
      <p:ext uri="{BB962C8B-B14F-4D97-AF65-F5344CB8AC3E}">
        <p14:creationId xmlns:p14="http://schemas.microsoft.com/office/powerpoint/2010/main" val="584098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083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7A17212-B106-4907-8872-6715EF087D90}" type="slidenum">
              <a:rPr lang="pt-BR"/>
              <a:pPr eaLnBrk="1" hangingPunct="1"/>
              <a:t>52</a:t>
            </a:fld>
            <a:endParaRPr lang="pt-BR"/>
          </a:p>
        </p:txBody>
      </p:sp>
    </p:spTree>
    <p:extLst>
      <p:ext uri="{BB962C8B-B14F-4D97-AF65-F5344CB8AC3E}">
        <p14:creationId xmlns:p14="http://schemas.microsoft.com/office/powerpoint/2010/main" val="36643778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186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D60A9BC-F2A5-489F-AD58-DE45BC29EDD7}" type="slidenum">
              <a:rPr lang="pt-BR"/>
              <a:pPr eaLnBrk="1" hangingPunct="1"/>
              <a:t>53</a:t>
            </a:fld>
            <a:endParaRPr lang="pt-BR"/>
          </a:p>
        </p:txBody>
      </p:sp>
    </p:spTree>
    <p:extLst>
      <p:ext uri="{BB962C8B-B14F-4D97-AF65-F5344CB8AC3E}">
        <p14:creationId xmlns:p14="http://schemas.microsoft.com/office/powerpoint/2010/main" val="19930781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288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EF3654A-11DC-4E33-B944-706AD66F7B86}" type="slidenum">
              <a:rPr lang="pt-BR"/>
              <a:pPr eaLnBrk="1" hangingPunct="1"/>
              <a:t>54</a:t>
            </a:fld>
            <a:endParaRPr lang="pt-BR"/>
          </a:p>
        </p:txBody>
      </p:sp>
    </p:spTree>
    <p:extLst>
      <p:ext uri="{BB962C8B-B14F-4D97-AF65-F5344CB8AC3E}">
        <p14:creationId xmlns:p14="http://schemas.microsoft.com/office/powerpoint/2010/main" val="23330876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390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437C759-BB00-41F1-8367-5E273B41A76D}" type="slidenum">
              <a:rPr lang="pt-BR"/>
              <a:pPr eaLnBrk="1" hangingPunct="1"/>
              <a:t>55</a:t>
            </a:fld>
            <a:endParaRPr lang="pt-BR"/>
          </a:p>
        </p:txBody>
      </p:sp>
    </p:spTree>
    <p:extLst>
      <p:ext uri="{BB962C8B-B14F-4D97-AF65-F5344CB8AC3E}">
        <p14:creationId xmlns:p14="http://schemas.microsoft.com/office/powerpoint/2010/main" val="19597345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493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6A766DD-3B18-4BAD-9039-9A664B434544}" type="slidenum">
              <a:rPr lang="pt-BR"/>
              <a:pPr eaLnBrk="1" hangingPunct="1"/>
              <a:t>56</a:t>
            </a:fld>
            <a:endParaRPr lang="pt-BR"/>
          </a:p>
        </p:txBody>
      </p:sp>
    </p:spTree>
    <p:extLst>
      <p:ext uri="{BB962C8B-B14F-4D97-AF65-F5344CB8AC3E}">
        <p14:creationId xmlns:p14="http://schemas.microsoft.com/office/powerpoint/2010/main" val="14006435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595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C19A168-24FC-42F0-9D06-12DA79EEEAA0}" type="slidenum">
              <a:rPr lang="pt-BR"/>
              <a:pPr eaLnBrk="1" hangingPunct="1"/>
              <a:t>57</a:t>
            </a:fld>
            <a:endParaRPr lang="pt-BR"/>
          </a:p>
        </p:txBody>
      </p:sp>
    </p:spTree>
    <p:extLst>
      <p:ext uri="{BB962C8B-B14F-4D97-AF65-F5344CB8AC3E}">
        <p14:creationId xmlns:p14="http://schemas.microsoft.com/office/powerpoint/2010/main" val="10626598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698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6AA61DF-670E-411B-B143-854CBBD6FE7E}" type="slidenum">
              <a:rPr lang="pt-BR"/>
              <a:pPr eaLnBrk="1" hangingPunct="1"/>
              <a:t>58</a:t>
            </a:fld>
            <a:endParaRPr lang="pt-BR"/>
          </a:p>
        </p:txBody>
      </p:sp>
    </p:spTree>
    <p:extLst>
      <p:ext uri="{BB962C8B-B14F-4D97-AF65-F5344CB8AC3E}">
        <p14:creationId xmlns:p14="http://schemas.microsoft.com/office/powerpoint/2010/main" val="29878039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902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AD9CE30-1123-4E56-9E90-EC835C8D300B}" type="slidenum">
              <a:rPr lang="pt-BR"/>
              <a:pPr eaLnBrk="1" hangingPunct="1"/>
              <a:t>59</a:t>
            </a:fld>
            <a:endParaRPr lang="pt-BR"/>
          </a:p>
        </p:txBody>
      </p:sp>
    </p:spTree>
    <p:extLst>
      <p:ext uri="{BB962C8B-B14F-4D97-AF65-F5344CB8AC3E}">
        <p14:creationId xmlns:p14="http://schemas.microsoft.com/office/powerpoint/2010/main" val="4184416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baseline="0"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11</a:t>
            </a:fld>
            <a:endParaRPr lang="en-US">
              <a:solidFill>
                <a:srgbClr val="000000"/>
              </a:solidFill>
              <a:latin typeface="Calibri" pitchFamily="34" charset="0"/>
            </a:endParaRPr>
          </a:p>
        </p:txBody>
      </p:sp>
    </p:spTree>
    <p:extLst>
      <p:ext uri="{BB962C8B-B14F-4D97-AF65-F5344CB8AC3E}">
        <p14:creationId xmlns:p14="http://schemas.microsoft.com/office/powerpoint/2010/main" val="37704888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005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123658B-0BFF-4E96-88FA-79B150D5EB10}" type="slidenum">
              <a:rPr lang="pt-BR"/>
              <a:pPr eaLnBrk="1" hangingPunct="1"/>
              <a:t>60</a:t>
            </a:fld>
            <a:endParaRPr lang="pt-BR"/>
          </a:p>
        </p:txBody>
      </p:sp>
    </p:spTree>
    <p:extLst>
      <p:ext uri="{BB962C8B-B14F-4D97-AF65-F5344CB8AC3E}">
        <p14:creationId xmlns:p14="http://schemas.microsoft.com/office/powerpoint/2010/main" val="25821094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61</a:t>
            </a:fld>
            <a:endParaRPr lang="en-US">
              <a:solidFill>
                <a:srgbClr val="000000"/>
              </a:solidFill>
              <a:latin typeface="Calibri" pitchFamily="34" charset="0"/>
            </a:endParaRPr>
          </a:p>
        </p:txBody>
      </p:sp>
    </p:spTree>
    <p:extLst>
      <p:ext uri="{BB962C8B-B14F-4D97-AF65-F5344CB8AC3E}">
        <p14:creationId xmlns:p14="http://schemas.microsoft.com/office/powerpoint/2010/main" val="39662171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Wikipédia:</a:t>
            </a:r>
          </a:p>
          <a:p>
            <a:endParaRPr lang="pt-BR" dirty="0" smtClean="0"/>
          </a:p>
          <a:p>
            <a:r>
              <a:rPr lang="pt-PT" dirty="0" smtClean="0"/>
              <a:t>“Na programação de computadores, SOLID (</a:t>
            </a:r>
            <a:r>
              <a:rPr lang="en-US" dirty="0" smtClean="0"/>
              <a:t>Single responsibility, Open-closed, </a:t>
            </a:r>
            <a:r>
              <a:rPr lang="en-US" dirty="0" err="1" smtClean="0"/>
              <a:t>Liskov</a:t>
            </a:r>
            <a:r>
              <a:rPr lang="en-US" dirty="0" smtClean="0"/>
              <a:t> substitution, Interface segregation and Dependency inversion</a:t>
            </a:r>
            <a:r>
              <a:rPr lang="pt-PT" dirty="0" smtClean="0"/>
              <a:t>) é uma sigla mnemônica introduzida por Michael Feathers para os "primeiros cinco princípios" identificados por Robert C. Martin [1] [2] no início da década de 2000 [3], que significa cinco princípios básicos de programação OO. Os princípios quando aplicados em conjunto, tem a intenção e aumenta a probabilidade</a:t>
            </a:r>
            <a:r>
              <a:rPr lang="pt-PT" baseline="0" dirty="0" smtClean="0"/>
              <a:t> de </a:t>
            </a:r>
            <a:r>
              <a:rPr lang="pt-PT" dirty="0" smtClean="0"/>
              <a:t>criar um sistema que seja fácil de manter e estender ao longo do tempo. [3]”</a:t>
            </a:r>
            <a:endParaRPr lang="pt-BR" dirty="0" smtClean="0"/>
          </a:p>
        </p:txBody>
      </p:sp>
      <p:sp>
        <p:nvSpPr>
          <p:cNvPr id="1310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66AEA5-321D-42CE-BC7F-FA71633BE6B2}" type="slidenum">
              <a:rPr lang="pt-BR"/>
              <a:pPr eaLnBrk="1" hangingPunct="1"/>
              <a:t>62</a:t>
            </a:fld>
            <a:endParaRPr lang="pt-BR"/>
          </a:p>
        </p:txBody>
      </p:sp>
    </p:spTree>
    <p:extLst>
      <p:ext uri="{BB962C8B-B14F-4D97-AF65-F5344CB8AC3E}">
        <p14:creationId xmlns:p14="http://schemas.microsoft.com/office/powerpoint/2010/main" val="6100123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210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882960E-03BC-4708-8875-7DA7E3D93C2A}" type="slidenum">
              <a:rPr lang="pt-BR"/>
              <a:pPr eaLnBrk="1" hangingPunct="1"/>
              <a:t>63</a:t>
            </a:fld>
            <a:endParaRPr lang="pt-BR"/>
          </a:p>
        </p:txBody>
      </p:sp>
    </p:spTree>
    <p:extLst>
      <p:ext uri="{BB962C8B-B14F-4D97-AF65-F5344CB8AC3E}">
        <p14:creationId xmlns:p14="http://schemas.microsoft.com/office/powerpoint/2010/main" val="38346556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312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D02A0D-8576-43FE-AD98-2CAD5347FA47}" type="slidenum">
              <a:rPr lang="pt-BR"/>
              <a:pPr eaLnBrk="1" hangingPunct="1"/>
              <a:t>64</a:t>
            </a:fld>
            <a:endParaRPr lang="pt-BR"/>
          </a:p>
        </p:txBody>
      </p:sp>
    </p:spTree>
    <p:extLst>
      <p:ext uri="{BB962C8B-B14F-4D97-AF65-F5344CB8AC3E}">
        <p14:creationId xmlns:p14="http://schemas.microsoft.com/office/powerpoint/2010/main" val="13898413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414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B52DFF9-F091-4E82-AE3D-3F044D1948D1}" type="slidenum">
              <a:rPr lang="pt-BR"/>
              <a:pPr eaLnBrk="1" hangingPunct="1"/>
              <a:t>65</a:t>
            </a:fld>
            <a:endParaRPr lang="pt-BR"/>
          </a:p>
        </p:txBody>
      </p:sp>
    </p:spTree>
    <p:extLst>
      <p:ext uri="{BB962C8B-B14F-4D97-AF65-F5344CB8AC3E}">
        <p14:creationId xmlns:p14="http://schemas.microsoft.com/office/powerpoint/2010/main" val="4881735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517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9AC57BE-061E-4912-8F85-1F2319C28F25}" type="slidenum">
              <a:rPr lang="pt-BR"/>
              <a:pPr eaLnBrk="1" hangingPunct="1"/>
              <a:t>66</a:t>
            </a:fld>
            <a:endParaRPr lang="pt-BR"/>
          </a:p>
        </p:txBody>
      </p:sp>
    </p:spTree>
    <p:extLst>
      <p:ext uri="{BB962C8B-B14F-4D97-AF65-F5344CB8AC3E}">
        <p14:creationId xmlns:p14="http://schemas.microsoft.com/office/powerpoint/2010/main" val="24907020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619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E02C30E-ABE7-4CA9-9A0B-19CD1DAC249D}" type="slidenum">
              <a:rPr lang="pt-BR"/>
              <a:pPr eaLnBrk="1" hangingPunct="1"/>
              <a:t>67</a:t>
            </a:fld>
            <a:endParaRPr lang="pt-BR"/>
          </a:p>
        </p:txBody>
      </p:sp>
    </p:spTree>
    <p:extLst>
      <p:ext uri="{BB962C8B-B14F-4D97-AF65-F5344CB8AC3E}">
        <p14:creationId xmlns:p14="http://schemas.microsoft.com/office/powerpoint/2010/main" val="16323833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722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B6DD1D4-13CC-4E8C-8E61-2E6B7DD730FE}" type="slidenum">
              <a:rPr lang="pt-BR"/>
              <a:pPr eaLnBrk="1" hangingPunct="1"/>
              <a:t>68</a:t>
            </a:fld>
            <a:endParaRPr lang="pt-BR"/>
          </a:p>
        </p:txBody>
      </p:sp>
    </p:spTree>
    <p:extLst>
      <p:ext uri="{BB962C8B-B14F-4D97-AF65-F5344CB8AC3E}">
        <p14:creationId xmlns:p14="http://schemas.microsoft.com/office/powerpoint/2010/main" val="25061172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824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B616C6D-B773-4FEF-9717-425AC12A209A}" type="slidenum">
              <a:rPr lang="pt-BR"/>
              <a:pPr eaLnBrk="1" hangingPunct="1"/>
              <a:t>69</a:t>
            </a:fld>
            <a:endParaRPr lang="pt-BR"/>
          </a:p>
        </p:txBody>
      </p:sp>
    </p:spTree>
    <p:extLst>
      <p:ext uri="{BB962C8B-B14F-4D97-AF65-F5344CB8AC3E}">
        <p14:creationId xmlns:p14="http://schemas.microsoft.com/office/powerpoint/2010/main" val="1909997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12</a:t>
            </a:fld>
            <a:endParaRPr lang="en-US">
              <a:solidFill>
                <a:srgbClr val="000000"/>
              </a:solidFill>
              <a:latin typeface="Calibri" pitchFamily="34" charset="0"/>
            </a:endParaRPr>
          </a:p>
        </p:txBody>
      </p:sp>
    </p:spTree>
    <p:extLst>
      <p:ext uri="{BB962C8B-B14F-4D97-AF65-F5344CB8AC3E}">
        <p14:creationId xmlns:p14="http://schemas.microsoft.com/office/powerpoint/2010/main" val="5229428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92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55C65D3-9177-45AE-B25F-20684219535B}" type="slidenum">
              <a:rPr lang="pt-BR"/>
              <a:pPr eaLnBrk="1" hangingPunct="1"/>
              <a:t>70</a:t>
            </a:fld>
            <a:endParaRPr lang="pt-BR"/>
          </a:p>
        </p:txBody>
      </p:sp>
    </p:spTree>
    <p:extLst>
      <p:ext uri="{BB962C8B-B14F-4D97-AF65-F5344CB8AC3E}">
        <p14:creationId xmlns:p14="http://schemas.microsoft.com/office/powerpoint/2010/main" val="19462109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029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A1C7045-BFAD-40C4-95DB-FD6040FE153F}" type="slidenum">
              <a:rPr lang="pt-BR"/>
              <a:pPr eaLnBrk="1" hangingPunct="1"/>
              <a:t>71</a:t>
            </a:fld>
            <a:endParaRPr lang="pt-BR"/>
          </a:p>
        </p:txBody>
      </p:sp>
    </p:spTree>
    <p:extLst>
      <p:ext uri="{BB962C8B-B14F-4D97-AF65-F5344CB8AC3E}">
        <p14:creationId xmlns:p14="http://schemas.microsoft.com/office/powerpoint/2010/main" val="31207751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131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11A57C8-3DBF-4A7F-AAEC-A97BEB64EBB1}" type="slidenum">
              <a:rPr lang="pt-BR"/>
              <a:pPr eaLnBrk="1" hangingPunct="1"/>
              <a:t>72</a:t>
            </a:fld>
            <a:endParaRPr lang="pt-BR"/>
          </a:p>
        </p:txBody>
      </p:sp>
    </p:spTree>
    <p:extLst>
      <p:ext uri="{BB962C8B-B14F-4D97-AF65-F5344CB8AC3E}">
        <p14:creationId xmlns:p14="http://schemas.microsoft.com/office/powerpoint/2010/main" val="20063984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234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0F17DE-612A-4CE9-9D1A-EDB8C73F7925}" type="slidenum">
              <a:rPr lang="pt-BR"/>
              <a:pPr eaLnBrk="1" hangingPunct="1"/>
              <a:t>73</a:t>
            </a:fld>
            <a:endParaRPr lang="pt-BR"/>
          </a:p>
        </p:txBody>
      </p:sp>
    </p:spTree>
    <p:extLst>
      <p:ext uri="{BB962C8B-B14F-4D97-AF65-F5344CB8AC3E}">
        <p14:creationId xmlns:p14="http://schemas.microsoft.com/office/powerpoint/2010/main" val="24387288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336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75681D3-3B3B-4A62-9FC2-2DA84264C5B9}" type="slidenum">
              <a:rPr lang="pt-BR"/>
              <a:pPr eaLnBrk="1" hangingPunct="1"/>
              <a:t>74</a:t>
            </a:fld>
            <a:endParaRPr lang="pt-BR"/>
          </a:p>
        </p:txBody>
      </p:sp>
    </p:spTree>
    <p:extLst>
      <p:ext uri="{BB962C8B-B14F-4D97-AF65-F5344CB8AC3E}">
        <p14:creationId xmlns:p14="http://schemas.microsoft.com/office/powerpoint/2010/main" val="9451267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438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34F742A-2044-4153-85D3-B80B45BF88B2}" type="slidenum">
              <a:rPr lang="pt-BR"/>
              <a:pPr eaLnBrk="1" hangingPunct="1"/>
              <a:t>75</a:t>
            </a:fld>
            <a:endParaRPr lang="pt-BR"/>
          </a:p>
        </p:txBody>
      </p:sp>
    </p:spTree>
    <p:extLst>
      <p:ext uri="{BB962C8B-B14F-4D97-AF65-F5344CB8AC3E}">
        <p14:creationId xmlns:p14="http://schemas.microsoft.com/office/powerpoint/2010/main" val="40586789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541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56176AB-CFC3-4B2D-83DD-7E6456F1DECF}" type="slidenum">
              <a:rPr lang="pt-BR"/>
              <a:pPr eaLnBrk="1" hangingPunct="1"/>
              <a:t>76</a:t>
            </a:fld>
            <a:endParaRPr lang="pt-BR"/>
          </a:p>
        </p:txBody>
      </p:sp>
    </p:spTree>
    <p:extLst>
      <p:ext uri="{BB962C8B-B14F-4D97-AF65-F5344CB8AC3E}">
        <p14:creationId xmlns:p14="http://schemas.microsoft.com/office/powerpoint/2010/main" val="30759866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643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508648F-0619-4C86-B7C6-A3D3656446E0}" type="slidenum">
              <a:rPr lang="pt-BR"/>
              <a:pPr eaLnBrk="1" hangingPunct="1"/>
              <a:t>77</a:t>
            </a:fld>
            <a:endParaRPr lang="pt-BR"/>
          </a:p>
        </p:txBody>
      </p:sp>
    </p:spTree>
    <p:extLst>
      <p:ext uri="{BB962C8B-B14F-4D97-AF65-F5344CB8AC3E}">
        <p14:creationId xmlns:p14="http://schemas.microsoft.com/office/powerpoint/2010/main" val="19933062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746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A952613-3D26-4C49-A54D-30DEC7CCBFFD}" type="slidenum">
              <a:rPr lang="pt-BR"/>
              <a:pPr eaLnBrk="1" hangingPunct="1"/>
              <a:t>78</a:t>
            </a:fld>
            <a:endParaRPr lang="pt-BR"/>
          </a:p>
        </p:txBody>
      </p:sp>
    </p:spTree>
    <p:extLst>
      <p:ext uri="{BB962C8B-B14F-4D97-AF65-F5344CB8AC3E}">
        <p14:creationId xmlns:p14="http://schemas.microsoft.com/office/powerpoint/2010/main" val="7591203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848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F94F536-E982-44CF-89D6-7C91C3EE69FD}" type="slidenum">
              <a:rPr lang="pt-BR"/>
              <a:pPr eaLnBrk="1" hangingPunct="1"/>
              <a:t>79</a:t>
            </a:fld>
            <a:endParaRPr lang="pt-BR"/>
          </a:p>
        </p:txBody>
      </p:sp>
    </p:spTree>
    <p:extLst>
      <p:ext uri="{BB962C8B-B14F-4D97-AF65-F5344CB8AC3E}">
        <p14:creationId xmlns:p14="http://schemas.microsoft.com/office/powerpoint/2010/main" val="1298864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13</a:t>
            </a:fld>
            <a:endParaRPr lang="en-US">
              <a:solidFill>
                <a:srgbClr val="000000"/>
              </a:solidFill>
              <a:latin typeface="Calibri" pitchFamily="34" charset="0"/>
            </a:endParaRPr>
          </a:p>
        </p:txBody>
      </p:sp>
    </p:spTree>
    <p:extLst>
      <p:ext uri="{BB962C8B-B14F-4D97-AF65-F5344CB8AC3E}">
        <p14:creationId xmlns:p14="http://schemas.microsoft.com/office/powerpoint/2010/main" val="8644963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950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E7FB346-AE47-458D-BF47-00426C1AE540}" type="slidenum">
              <a:rPr lang="pt-BR"/>
              <a:pPr eaLnBrk="1" hangingPunct="1"/>
              <a:t>80</a:t>
            </a:fld>
            <a:endParaRPr lang="pt-BR"/>
          </a:p>
        </p:txBody>
      </p:sp>
    </p:spTree>
    <p:extLst>
      <p:ext uri="{BB962C8B-B14F-4D97-AF65-F5344CB8AC3E}">
        <p14:creationId xmlns:p14="http://schemas.microsoft.com/office/powerpoint/2010/main" val="41566711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053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26CD760-3150-4044-9CDF-3478A3BA79C3}" type="slidenum">
              <a:rPr lang="pt-BR"/>
              <a:pPr eaLnBrk="1" hangingPunct="1"/>
              <a:t>81</a:t>
            </a:fld>
            <a:endParaRPr lang="pt-BR"/>
          </a:p>
        </p:txBody>
      </p:sp>
    </p:spTree>
    <p:extLst>
      <p:ext uri="{BB962C8B-B14F-4D97-AF65-F5344CB8AC3E}">
        <p14:creationId xmlns:p14="http://schemas.microsoft.com/office/powerpoint/2010/main" val="22851895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155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A89C0A7-1B4B-4DFA-84FB-5A4B70BA1E57}" type="slidenum">
              <a:rPr lang="pt-BR"/>
              <a:pPr eaLnBrk="1" hangingPunct="1"/>
              <a:t>82</a:t>
            </a:fld>
            <a:endParaRPr lang="pt-BR"/>
          </a:p>
        </p:txBody>
      </p:sp>
    </p:spTree>
    <p:extLst>
      <p:ext uri="{BB962C8B-B14F-4D97-AF65-F5344CB8AC3E}">
        <p14:creationId xmlns:p14="http://schemas.microsoft.com/office/powerpoint/2010/main" val="38872715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smtClean="0"/>
          </a:p>
        </p:txBody>
      </p:sp>
      <p:sp>
        <p:nvSpPr>
          <p:cNvPr id="15258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1558277-95EC-4A14-A7A0-0CDA630C5F77}" type="slidenum">
              <a:rPr lang="pt-BR"/>
              <a:pPr eaLnBrk="1" hangingPunct="1"/>
              <a:t>83</a:t>
            </a:fld>
            <a:endParaRPr lang="pt-BR"/>
          </a:p>
        </p:txBody>
      </p:sp>
    </p:spTree>
    <p:extLst>
      <p:ext uri="{BB962C8B-B14F-4D97-AF65-F5344CB8AC3E}">
        <p14:creationId xmlns:p14="http://schemas.microsoft.com/office/powerpoint/2010/main" val="11373454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360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DF295F0-6EF1-4C85-B136-419232E3A400}" type="slidenum">
              <a:rPr lang="pt-BR"/>
              <a:pPr eaLnBrk="1" hangingPunct="1"/>
              <a:t>84</a:t>
            </a:fld>
            <a:endParaRPr lang="pt-BR"/>
          </a:p>
        </p:txBody>
      </p:sp>
    </p:spTree>
    <p:extLst>
      <p:ext uri="{BB962C8B-B14F-4D97-AF65-F5344CB8AC3E}">
        <p14:creationId xmlns:p14="http://schemas.microsoft.com/office/powerpoint/2010/main" val="15403220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462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AF7276B-BD0B-4B87-86C1-1309FB88DDD2}" type="slidenum">
              <a:rPr lang="pt-BR"/>
              <a:pPr eaLnBrk="1" hangingPunct="1"/>
              <a:t>85</a:t>
            </a:fld>
            <a:endParaRPr lang="pt-BR"/>
          </a:p>
        </p:txBody>
      </p:sp>
    </p:spTree>
    <p:extLst>
      <p:ext uri="{BB962C8B-B14F-4D97-AF65-F5344CB8AC3E}">
        <p14:creationId xmlns:p14="http://schemas.microsoft.com/office/powerpoint/2010/main" val="42908426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565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738F807-5E4C-4A67-8CB3-DCFA74DB70E9}" type="slidenum">
              <a:rPr lang="pt-BR"/>
              <a:pPr eaLnBrk="1" hangingPunct="1"/>
              <a:t>86</a:t>
            </a:fld>
            <a:endParaRPr lang="pt-BR"/>
          </a:p>
        </p:txBody>
      </p:sp>
    </p:spTree>
    <p:extLst>
      <p:ext uri="{BB962C8B-B14F-4D97-AF65-F5344CB8AC3E}">
        <p14:creationId xmlns:p14="http://schemas.microsoft.com/office/powerpoint/2010/main" val="21447435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66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BB99FEF-E384-4435-8C94-4A277F997A41}" type="slidenum">
              <a:rPr lang="pt-BR"/>
              <a:pPr eaLnBrk="1" hangingPunct="1"/>
              <a:t>87</a:t>
            </a:fld>
            <a:endParaRPr lang="pt-BR"/>
          </a:p>
        </p:txBody>
      </p:sp>
    </p:spTree>
    <p:extLst>
      <p:ext uri="{BB962C8B-B14F-4D97-AF65-F5344CB8AC3E}">
        <p14:creationId xmlns:p14="http://schemas.microsoft.com/office/powerpoint/2010/main" val="28755408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770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A5BA344-FBEE-4D6D-BE87-6FDDFB1D3D55}" type="slidenum">
              <a:rPr lang="pt-BR"/>
              <a:pPr eaLnBrk="1" hangingPunct="1"/>
              <a:t>88</a:t>
            </a:fld>
            <a:endParaRPr lang="pt-BR"/>
          </a:p>
        </p:txBody>
      </p:sp>
    </p:spTree>
    <p:extLst>
      <p:ext uri="{BB962C8B-B14F-4D97-AF65-F5344CB8AC3E}">
        <p14:creationId xmlns:p14="http://schemas.microsoft.com/office/powerpoint/2010/main" val="36507412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89</a:t>
            </a:fld>
            <a:endParaRPr lang="en-US">
              <a:solidFill>
                <a:srgbClr val="000000"/>
              </a:solidFill>
              <a:latin typeface="Calibri" pitchFamily="34" charset="0"/>
            </a:endParaRPr>
          </a:p>
        </p:txBody>
      </p:sp>
    </p:spTree>
    <p:extLst>
      <p:ext uri="{BB962C8B-B14F-4D97-AF65-F5344CB8AC3E}">
        <p14:creationId xmlns:p14="http://schemas.microsoft.com/office/powerpoint/2010/main" val="1158057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14</a:t>
            </a:fld>
            <a:endParaRPr lang="en-US">
              <a:solidFill>
                <a:srgbClr val="000000"/>
              </a:solidFill>
              <a:latin typeface="Calibri" pitchFamily="34" charset="0"/>
            </a:endParaRPr>
          </a:p>
        </p:txBody>
      </p:sp>
    </p:spTree>
    <p:extLst>
      <p:ext uri="{BB962C8B-B14F-4D97-AF65-F5344CB8AC3E}">
        <p14:creationId xmlns:p14="http://schemas.microsoft.com/office/powerpoint/2010/main" val="333061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15</a:t>
            </a:fld>
            <a:endParaRPr lang="en-US">
              <a:solidFill>
                <a:srgbClr val="000000"/>
              </a:solidFill>
              <a:latin typeface="Calibri" pitchFamily="34" charset="0"/>
            </a:endParaRPr>
          </a:p>
        </p:txBody>
      </p:sp>
    </p:spTree>
    <p:extLst>
      <p:ext uri="{BB962C8B-B14F-4D97-AF65-F5344CB8AC3E}">
        <p14:creationId xmlns:p14="http://schemas.microsoft.com/office/powerpoint/2010/main" val="1615081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5" name="Retângulo 4"/>
          <p:cNvSpPr/>
          <p:nvPr userDrawn="1"/>
        </p:nvSpPr>
        <p:spPr>
          <a:xfrm>
            <a:off x="0" y="-24493"/>
            <a:ext cx="12192000" cy="4865688"/>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ctrTitle"/>
          </p:nvPr>
        </p:nvSpPr>
        <p:spPr>
          <a:xfrm>
            <a:off x="838200" y="2061006"/>
            <a:ext cx="10515600" cy="2387600"/>
          </a:xfrm>
        </p:spPr>
        <p:txBody>
          <a:bodyPr anchor="b">
            <a:normAutofit/>
          </a:bodyPr>
          <a:lstStyle>
            <a:lvl1pPr algn="l">
              <a:defRPr sz="5400">
                <a:solidFill>
                  <a:schemeClr val="bg1"/>
                </a:solidFill>
              </a:defRPr>
            </a:lvl1pPr>
          </a:lstStyle>
          <a:p>
            <a:r>
              <a:rPr lang="pt-BR" smtClean="0"/>
              <a:t>Clique para editar o título mestre</a:t>
            </a:r>
            <a:endParaRPr lang="pt-BR" dirty="0"/>
          </a:p>
        </p:txBody>
      </p:sp>
      <p:sp>
        <p:nvSpPr>
          <p:cNvPr id="3" name="Subtítulo 2"/>
          <p:cNvSpPr>
            <a:spLocks noGrp="1"/>
          </p:cNvSpPr>
          <p:nvPr>
            <p:ph type="subTitle" idx="1"/>
          </p:nvPr>
        </p:nvSpPr>
        <p:spPr>
          <a:xfrm>
            <a:off x="838202" y="5110609"/>
            <a:ext cx="6705599" cy="1137793"/>
          </a:xfrm>
        </p:spPr>
        <p:txBody>
          <a:bodyPr>
            <a:normAutofit/>
          </a:bodyPr>
          <a:lstStyle>
            <a:lvl1pPr marL="0" indent="0" algn="l">
              <a:lnSpc>
                <a:spcPct val="150000"/>
              </a:lnSpc>
              <a:spcBef>
                <a:spcPts val="600"/>
              </a:spcBef>
              <a:buNone/>
              <a:defRPr sz="2800">
                <a:solidFill>
                  <a:srgbClr val="000066"/>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smtClean="0"/>
              <a:t>Clique para editar o estilo do subtítulo mestre</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945A44AA-C85A-41B3-A077-F5B5655FD9A6}" type="datetimeFigureOut">
              <a:rPr lang="pt-BR" smtClean="0"/>
              <a:pPr>
                <a:defRPr/>
              </a:pPr>
              <a:t>28/08/2014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a:xfrm>
            <a:off x="5694686" y="5937251"/>
            <a:ext cx="3276600" cy="365125"/>
          </a:xfrm>
        </p:spPr>
        <p:txBody>
          <a:bodyPr/>
          <a:lstStyle>
            <a:lvl1pPr>
              <a:defRPr/>
            </a:lvl1pPr>
          </a:lstStyle>
          <a:p>
            <a:pPr>
              <a:defRPr/>
            </a:pPr>
            <a:fld id="{7E743680-2E35-4D36-87BE-8FB40741C88A}" type="slidenum">
              <a:rPr lang="pt-BR" smtClean="0"/>
              <a:pPr>
                <a:defRPr/>
              </a:pPr>
              <a:t>‹nº›</a:t>
            </a:fld>
            <a:endParaRPr lang="pt-BR" dirty="0"/>
          </a:p>
        </p:txBody>
      </p:sp>
      <p:pic>
        <p:nvPicPr>
          <p:cNvPr id="9" name="Imagem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8578" y="5439747"/>
            <a:ext cx="1595430" cy="1402575"/>
          </a:xfrm>
          <a:prstGeom prst="rect">
            <a:avLst/>
          </a:prstGeom>
        </p:spPr>
      </p:pic>
    </p:spTree>
    <p:extLst>
      <p:ext uri="{BB962C8B-B14F-4D97-AF65-F5344CB8AC3E}">
        <p14:creationId xmlns:p14="http://schemas.microsoft.com/office/powerpoint/2010/main" val="3035831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4" name="Retângulo 3"/>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7FF60129-0B1F-41FE-B76E-0CC64AD2046D}" type="datetimeFigureOut">
              <a:rPr lang="pt-BR" smtClean="0"/>
              <a:pPr>
                <a:defRPr/>
              </a:pPr>
              <a:t>28/08/2014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67AFF573-ADDF-4EC8-9123-1A432C4F0504}" type="slidenum">
              <a:rPr lang="pt-BR" smtClean="0"/>
              <a:pPr>
                <a:defRPr/>
              </a:pPr>
              <a:t>‹nº›</a:t>
            </a:fld>
            <a:endParaRPr lang="pt-BR" dirty="0"/>
          </a:p>
        </p:txBody>
      </p:sp>
    </p:spTree>
    <p:extLst>
      <p:ext uri="{BB962C8B-B14F-4D97-AF65-F5344CB8AC3E}">
        <p14:creationId xmlns:p14="http://schemas.microsoft.com/office/powerpoint/2010/main" val="177714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4" name="Retângulo 3"/>
          <p:cNvSpPr/>
          <p:nvPr/>
        </p:nvSpPr>
        <p:spPr>
          <a:xfrm>
            <a:off x="10094913" y="0"/>
            <a:ext cx="2097087"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10094913" y="0"/>
            <a:ext cx="2097087" cy="68580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Vertical 1"/>
          <p:cNvSpPr>
            <a:spLocks noGrp="1"/>
          </p:cNvSpPr>
          <p:nvPr>
            <p:ph type="title" orient="vert"/>
          </p:nvPr>
        </p:nvSpPr>
        <p:spPr>
          <a:xfrm>
            <a:off x="10215419" y="365125"/>
            <a:ext cx="1819564" cy="5811838"/>
          </a:xfrm>
        </p:spPr>
        <p:txBody>
          <a:bodyPr vert="eaVert"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Texto Vertical 2"/>
          <p:cNvSpPr>
            <a:spLocks noGrp="1"/>
          </p:cNvSpPr>
          <p:nvPr>
            <p:ph type="body" orient="vert" idx="1"/>
          </p:nvPr>
        </p:nvSpPr>
        <p:spPr>
          <a:xfrm>
            <a:off x="838201" y="365125"/>
            <a:ext cx="7734300" cy="5811838"/>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BC01B94D-9BEE-4D08-9D39-FA3E64F2DAB9}" type="datetimeFigureOut">
              <a:rPr lang="pt-BR" smtClean="0"/>
              <a:pPr>
                <a:defRPr/>
              </a:pPr>
              <a:t>28/08/2014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5C0B0827-F6AE-40F2-922F-77E16265A5C0}" type="slidenum">
              <a:rPr lang="pt-BR" smtClean="0"/>
              <a:pPr>
                <a:defRPr/>
              </a:pPr>
              <a:t>‹nº›</a:t>
            </a:fld>
            <a:endParaRPr lang="pt-BR" dirty="0"/>
          </a:p>
        </p:txBody>
      </p:sp>
    </p:spTree>
    <p:extLst>
      <p:ext uri="{BB962C8B-B14F-4D97-AF65-F5344CB8AC3E}">
        <p14:creationId xmlns:p14="http://schemas.microsoft.com/office/powerpoint/2010/main" val="1056100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4" name="Retângulo 3"/>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pt-BR" dirty="0" smtClean="0"/>
              <a:t>Clique para editar o título mestre</a:t>
            </a:r>
            <a:endParaRPr lang="pt-BR" dirty="0"/>
          </a:p>
        </p:txBody>
      </p:sp>
      <p:sp>
        <p:nvSpPr>
          <p:cNvPr id="3" name="Espaço Reservado para Conteúdo 2"/>
          <p:cNvSpPr>
            <a:spLocks noGrp="1"/>
          </p:cNvSpPr>
          <p:nvPr>
            <p:ph idx="1"/>
          </p:nvPr>
        </p:nvSpPr>
        <p:spPr>
          <a:xfrm>
            <a:off x="838201" y="1825625"/>
            <a:ext cx="4167753" cy="4351338"/>
          </a:xfrm>
        </p:spPr>
        <p:txBody>
          <a:bodyPr>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9A8CC4B4-CB2D-4460-B99F-B70EE4A7772D}" type="datetimeFigureOut">
              <a:rPr lang="pt-BR" smtClean="0"/>
              <a:pPr>
                <a:defRPr/>
              </a:pPr>
              <a:t>28/08/2014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99ED8190-ABBA-4192-93D3-0DE00A1206F9}" type="slidenum">
              <a:rPr lang="pt-BR" smtClean="0"/>
              <a:pPr>
                <a:defRPr/>
              </a:pPr>
              <a:t>‹nº›</a:t>
            </a:fld>
            <a:endParaRPr lang="pt-BR" dirty="0"/>
          </a:p>
        </p:txBody>
      </p:sp>
    </p:spTree>
    <p:extLst>
      <p:ext uri="{BB962C8B-B14F-4D97-AF65-F5344CB8AC3E}">
        <p14:creationId xmlns:p14="http://schemas.microsoft.com/office/powerpoint/2010/main" val="2030622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4" name="Retângulo 3"/>
          <p:cNvSpPr/>
          <p:nvPr/>
        </p:nvSpPr>
        <p:spPr>
          <a:xfrm>
            <a:off x="5656263" y="1709738"/>
            <a:ext cx="6535737" cy="357505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5656263" y="1709738"/>
            <a:ext cx="6535737" cy="357505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838201" y="2402238"/>
            <a:ext cx="4508715" cy="2187227"/>
          </a:xfrm>
        </p:spPr>
        <p:txBody>
          <a:bodyPr>
            <a:noAutofit/>
          </a:bodyPr>
          <a:lstStyle>
            <a:lvl1pPr algn="l">
              <a:defRPr sz="4800">
                <a:solidFill>
                  <a:srgbClr val="000066"/>
                </a:solidFill>
              </a:defRPr>
            </a:lvl1pPr>
          </a:lstStyle>
          <a:p>
            <a:r>
              <a:rPr lang="pt-BR" dirty="0" smtClean="0"/>
              <a:t>Clique para editar o título mestre</a:t>
            </a:r>
            <a:endParaRPr lang="pt-BR" dirty="0"/>
          </a:p>
        </p:txBody>
      </p:sp>
      <p:sp>
        <p:nvSpPr>
          <p:cNvPr id="3" name="Espaço Reservado para Texto 2"/>
          <p:cNvSpPr>
            <a:spLocks noGrp="1"/>
          </p:cNvSpPr>
          <p:nvPr>
            <p:ph type="body" idx="1"/>
          </p:nvPr>
        </p:nvSpPr>
        <p:spPr>
          <a:xfrm>
            <a:off x="6323308" y="2402237"/>
            <a:ext cx="5269424" cy="2187226"/>
          </a:xfrm>
        </p:spPr>
        <p:txBody>
          <a:bodyPr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t-BR" smtClean="0"/>
              <a:t>Clique para editar o texto mestre</a:t>
            </a:r>
          </a:p>
        </p:txBody>
      </p:sp>
      <p:sp>
        <p:nvSpPr>
          <p:cNvPr id="6" name="Espaço Reservado para Data 3"/>
          <p:cNvSpPr>
            <a:spLocks noGrp="1"/>
          </p:cNvSpPr>
          <p:nvPr>
            <p:ph type="dt" sz="half" idx="10"/>
          </p:nvPr>
        </p:nvSpPr>
        <p:spPr/>
        <p:txBody>
          <a:bodyPr/>
          <a:lstStyle>
            <a:lvl1pPr>
              <a:defRPr/>
            </a:lvl1pPr>
          </a:lstStyle>
          <a:p>
            <a:pPr>
              <a:defRPr/>
            </a:pPr>
            <a:fld id="{D713B6F2-A64F-455C-8ED9-61C4B7B32E51}" type="datetimeFigureOut">
              <a:rPr lang="pt-BR" smtClean="0"/>
              <a:pPr>
                <a:defRPr/>
              </a:pPr>
              <a:t>28/08/2014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0AED4605-7C7E-441D-99C9-A5CEEE00E4D3}" type="slidenum">
              <a:rPr lang="pt-BR" smtClean="0"/>
              <a:pPr>
                <a:defRPr/>
              </a:pPr>
              <a:t>‹nº›</a:t>
            </a:fld>
            <a:endParaRPr lang="pt-BR" dirty="0"/>
          </a:p>
        </p:txBody>
      </p:sp>
      <p:sp>
        <p:nvSpPr>
          <p:cNvPr id="13" name="Retângulo 12"/>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Tree>
    <p:extLst>
      <p:ext uri="{BB962C8B-B14F-4D97-AF65-F5344CB8AC3E}">
        <p14:creationId xmlns:p14="http://schemas.microsoft.com/office/powerpoint/2010/main" val="946798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5" name="Retângulo 4"/>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6" name="Retângulo 5"/>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Conteúdo 2"/>
          <p:cNvSpPr>
            <a:spLocks noGrp="1"/>
          </p:cNvSpPr>
          <p:nvPr>
            <p:ph sz="half" idx="1"/>
          </p:nvPr>
        </p:nvSpPr>
        <p:spPr>
          <a:xfrm>
            <a:off x="838200" y="1825625"/>
            <a:ext cx="5181600" cy="4351338"/>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4" name="Espaço Reservado para Conteúdo 3"/>
          <p:cNvSpPr>
            <a:spLocks noGrp="1"/>
          </p:cNvSpPr>
          <p:nvPr>
            <p:ph sz="half" idx="2"/>
          </p:nvPr>
        </p:nvSpPr>
        <p:spPr>
          <a:xfrm>
            <a:off x="6172200" y="1825625"/>
            <a:ext cx="5181600" cy="4351338"/>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7" name="Date Placeholder 4"/>
          <p:cNvSpPr>
            <a:spLocks noGrp="1"/>
          </p:cNvSpPr>
          <p:nvPr>
            <p:ph type="dt" sz="half" idx="10"/>
          </p:nvPr>
        </p:nvSpPr>
        <p:spPr/>
        <p:txBody>
          <a:bodyPr/>
          <a:lstStyle>
            <a:lvl1pPr>
              <a:defRPr/>
            </a:lvl1pPr>
          </a:lstStyle>
          <a:p>
            <a:pPr>
              <a:defRPr/>
            </a:pPr>
            <a:fld id="{29088EDE-E559-4D35-9477-5C9CFD2C83AA}" type="datetimeFigureOut">
              <a:rPr lang="pt-BR" smtClean="0"/>
              <a:pPr>
                <a:defRPr/>
              </a:pPr>
              <a:t>28/08/2014</a:t>
            </a:fld>
            <a:endParaRPr lang="pt-BR" dirty="0"/>
          </a:p>
        </p:txBody>
      </p:sp>
      <p:sp>
        <p:nvSpPr>
          <p:cNvPr id="8" name="Espaço Reservado para Rodapé 5"/>
          <p:cNvSpPr>
            <a:spLocks noGrp="1"/>
          </p:cNvSpPr>
          <p:nvPr>
            <p:ph type="ftr" sz="quarter" idx="11"/>
          </p:nvPr>
        </p:nvSpPr>
        <p:spPr/>
        <p:txBody>
          <a:bodyPr/>
          <a:lstStyle>
            <a:lvl1pPr>
              <a:defRPr/>
            </a:lvl1pPr>
          </a:lstStyle>
          <a:p>
            <a:pPr>
              <a:defRPr/>
            </a:pPr>
            <a:endParaRPr lang="pt-BR" dirty="0"/>
          </a:p>
        </p:txBody>
      </p:sp>
      <p:sp>
        <p:nvSpPr>
          <p:cNvPr id="9" name="Espaço Reservado para Número de Slide 6"/>
          <p:cNvSpPr>
            <a:spLocks noGrp="1"/>
          </p:cNvSpPr>
          <p:nvPr>
            <p:ph type="sldNum" sz="quarter" idx="12"/>
          </p:nvPr>
        </p:nvSpPr>
        <p:spPr/>
        <p:txBody>
          <a:bodyPr/>
          <a:lstStyle>
            <a:lvl1pPr>
              <a:defRPr/>
            </a:lvl1pPr>
          </a:lstStyle>
          <a:p>
            <a:pPr>
              <a:defRPr/>
            </a:pPr>
            <a:fld id="{4B39F23A-8EED-4E17-8456-14363399B456}" type="slidenum">
              <a:rPr lang="pt-BR" smtClean="0"/>
              <a:pPr>
                <a:defRPr/>
              </a:pPr>
              <a:t>‹nº›</a:t>
            </a:fld>
            <a:endParaRPr lang="pt-BR" dirty="0"/>
          </a:p>
        </p:txBody>
      </p:sp>
    </p:spTree>
    <p:extLst>
      <p:ext uri="{BB962C8B-B14F-4D97-AF65-F5344CB8AC3E}">
        <p14:creationId xmlns:p14="http://schemas.microsoft.com/office/powerpoint/2010/main" val="225677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7" name="Retângulo 6"/>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8" name="Retângulo 7"/>
          <p:cNvSpPr/>
          <p:nvPr userDrawn="1"/>
        </p:nvSpPr>
        <p:spPr>
          <a:xfrm>
            <a:off x="0" y="-24493"/>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0"/>
            <a:ext cx="10737851"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Texto 2"/>
          <p:cNvSpPr>
            <a:spLocks noGrp="1"/>
          </p:cNvSpPr>
          <p:nvPr>
            <p:ph type="body" idx="1"/>
          </p:nvPr>
        </p:nvSpPr>
        <p:spPr>
          <a:xfrm>
            <a:off x="831851"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831851" y="2193927"/>
            <a:ext cx="5156200" cy="3978275"/>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5" name="Espaço Reservado para Texto 4"/>
          <p:cNvSpPr>
            <a:spLocks noGrp="1"/>
          </p:cNvSpPr>
          <p:nvPr>
            <p:ph type="body" sz="quarter" idx="3"/>
          </p:nvPr>
        </p:nvSpPr>
        <p:spPr>
          <a:xfrm>
            <a:off x="6189664"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6189664" y="2193927"/>
            <a:ext cx="5157787" cy="3978275"/>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9" name="Espaço Reservado para Data 6"/>
          <p:cNvSpPr>
            <a:spLocks noGrp="1"/>
          </p:cNvSpPr>
          <p:nvPr>
            <p:ph type="dt" sz="half" idx="10"/>
          </p:nvPr>
        </p:nvSpPr>
        <p:spPr/>
        <p:txBody>
          <a:bodyPr/>
          <a:lstStyle>
            <a:lvl1pPr>
              <a:defRPr/>
            </a:lvl1pPr>
          </a:lstStyle>
          <a:p>
            <a:pPr>
              <a:defRPr/>
            </a:pPr>
            <a:fld id="{9B5393F7-99E7-48CD-B06E-55E4DBF89BE2}" type="datetimeFigureOut">
              <a:rPr lang="pt-BR" smtClean="0"/>
              <a:pPr>
                <a:defRPr/>
              </a:pPr>
              <a:t>28/08/2014</a:t>
            </a:fld>
            <a:endParaRPr lang="pt-BR" dirty="0"/>
          </a:p>
        </p:txBody>
      </p:sp>
      <p:sp>
        <p:nvSpPr>
          <p:cNvPr id="10" name="Espaço Reservado para Rodapé 7"/>
          <p:cNvSpPr>
            <a:spLocks noGrp="1"/>
          </p:cNvSpPr>
          <p:nvPr>
            <p:ph type="ftr" sz="quarter" idx="11"/>
          </p:nvPr>
        </p:nvSpPr>
        <p:spPr/>
        <p:txBody>
          <a:bodyPr/>
          <a:lstStyle>
            <a:lvl1pPr>
              <a:defRPr/>
            </a:lvl1pPr>
          </a:lstStyle>
          <a:p>
            <a:pPr>
              <a:defRPr/>
            </a:pPr>
            <a:endParaRPr lang="pt-BR" dirty="0"/>
          </a:p>
        </p:txBody>
      </p:sp>
      <p:sp>
        <p:nvSpPr>
          <p:cNvPr id="11" name="Espaço Reservado para Número de Slide 8"/>
          <p:cNvSpPr>
            <a:spLocks noGrp="1"/>
          </p:cNvSpPr>
          <p:nvPr>
            <p:ph type="sldNum" sz="quarter" idx="12"/>
          </p:nvPr>
        </p:nvSpPr>
        <p:spPr/>
        <p:txBody>
          <a:bodyPr/>
          <a:lstStyle>
            <a:lvl1pPr>
              <a:defRPr/>
            </a:lvl1pPr>
          </a:lstStyle>
          <a:p>
            <a:pPr>
              <a:defRPr/>
            </a:pPr>
            <a:fld id="{5EDA76C1-6396-43AB-A8BD-8780FA76A40C}" type="slidenum">
              <a:rPr lang="pt-BR" smtClean="0"/>
              <a:pPr>
                <a:defRPr/>
              </a:pPr>
              <a:t>‹nº›</a:t>
            </a:fld>
            <a:endParaRPr lang="pt-BR" dirty="0"/>
          </a:p>
        </p:txBody>
      </p:sp>
    </p:spTree>
    <p:extLst>
      <p:ext uri="{BB962C8B-B14F-4D97-AF65-F5344CB8AC3E}">
        <p14:creationId xmlns:p14="http://schemas.microsoft.com/office/powerpoint/2010/main" val="3890148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3" name="Retângulo 2"/>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4" name="Retângulo 3"/>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5" name="Espaço Reservado para Data 2"/>
          <p:cNvSpPr>
            <a:spLocks noGrp="1"/>
          </p:cNvSpPr>
          <p:nvPr>
            <p:ph type="dt" sz="half" idx="10"/>
          </p:nvPr>
        </p:nvSpPr>
        <p:spPr/>
        <p:txBody>
          <a:bodyPr/>
          <a:lstStyle>
            <a:lvl1pPr>
              <a:defRPr/>
            </a:lvl1pPr>
          </a:lstStyle>
          <a:p>
            <a:pPr>
              <a:defRPr/>
            </a:pPr>
            <a:fld id="{466436E5-034B-462D-88AB-67C5C2420F35}" type="datetimeFigureOut">
              <a:rPr lang="pt-BR" smtClean="0"/>
              <a:pPr>
                <a:defRPr/>
              </a:pPr>
              <a:t>28/08/2014</a:t>
            </a:fld>
            <a:endParaRPr lang="pt-BR" dirty="0"/>
          </a:p>
        </p:txBody>
      </p:sp>
      <p:sp>
        <p:nvSpPr>
          <p:cNvPr id="6" name="Espaço Reservado para Rodapé 3"/>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4"/>
          <p:cNvSpPr>
            <a:spLocks noGrp="1"/>
          </p:cNvSpPr>
          <p:nvPr>
            <p:ph type="sldNum" sz="quarter" idx="12"/>
          </p:nvPr>
        </p:nvSpPr>
        <p:spPr/>
        <p:txBody>
          <a:bodyPr/>
          <a:lstStyle>
            <a:lvl1pPr>
              <a:defRPr/>
            </a:lvl1pPr>
          </a:lstStyle>
          <a:p>
            <a:pPr>
              <a:defRPr/>
            </a:pPr>
            <a:fld id="{29581303-BE0B-4F44-B252-9BE05C7BC983}" type="slidenum">
              <a:rPr lang="pt-BR" smtClean="0"/>
              <a:pPr>
                <a:defRPr/>
              </a:pPr>
              <a:t>‹nº›</a:t>
            </a:fld>
            <a:endParaRPr lang="pt-BR" dirty="0"/>
          </a:p>
        </p:txBody>
      </p:sp>
    </p:spTree>
    <p:extLst>
      <p:ext uri="{BB962C8B-B14F-4D97-AF65-F5344CB8AC3E}">
        <p14:creationId xmlns:p14="http://schemas.microsoft.com/office/powerpoint/2010/main" val="64085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3"/>
          <p:cNvSpPr>
            <a:spLocks noGrp="1"/>
          </p:cNvSpPr>
          <p:nvPr>
            <p:ph type="dt" sz="half" idx="10"/>
          </p:nvPr>
        </p:nvSpPr>
        <p:spPr/>
        <p:txBody>
          <a:bodyPr/>
          <a:lstStyle>
            <a:lvl1pPr>
              <a:defRPr/>
            </a:lvl1pPr>
          </a:lstStyle>
          <a:p>
            <a:pPr>
              <a:defRPr/>
            </a:pPr>
            <a:fld id="{A918E2B0-0D65-4B5E-B0A4-3512A1ACA322}" type="datetimeFigureOut">
              <a:rPr lang="pt-BR" smtClean="0"/>
              <a:pPr>
                <a:defRPr/>
              </a:pPr>
              <a:t>28/08/2014</a:t>
            </a:fld>
            <a:endParaRPr lang="pt-BR" dirty="0"/>
          </a:p>
        </p:txBody>
      </p:sp>
      <p:sp>
        <p:nvSpPr>
          <p:cNvPr id="3" name="Espaço Reservado para Rodapé 4"/>
          <p:cNvSpPr>
            <a:spLocks noGrp="1"/>
          </p:cNvSpPr>
          <p:nvPr>
            <p:ph type="ftr" sz="quarter" idx="11"/>
          </p:nvPr>
        </p:nvSpPr>
        <p:spPr/>
        <p:txBody>
          <a:bodyPr/>
          <a:lstStyle>
            <a:lvl1pPr>
              <a:defRPr/>
            </a:lvl1pPr>
          </a:lstStyle>
          <a:p>
            <a:pPr>
              <a:defRPr/>
            </a:pPr>
            <a:endParaRPr lang="pt-BR" dirty="0"/>
          </a:p>
        </p:txBody>
      </p:sp>
      <p:sp>
        <p:nvSpPr>
          <p:cNvPr id="4" name="Espaço Reservado para Número de Slide 5"/>
          <p:cNvSpPr>
            <a:spLocks noGrp="1"/>
          </p:cNvSpPr>
          <p:nvPr>
            <p:ph type="sldNum" sz="quarter" idx="12"/>
          </p:nvPr>
        </p:nvSpPr>
        <p:spPr/>
        <p:txBody>
          <a:bodyPr/>
          <a:lstStyle>
            <a:lvl1pPr>
              <a:defRPr/>
            </a:lvl1pPr>
          </a:lstStyle>
          <a:p>
            <a:pPr>
              <a:defRPr/>
            </a:pPr>
            <a:fld id="{40000241-ACD9-41BD-B4F9-3EEC1BF50ED5}" type="slidenum">
              <a:rPr lang="pt-BR" smtClean="0"/>
              <a:pPr>
                <a:defRPr/>
              </a:pPr>
              <a:t>‹nº›</a:t>
            </a:fld>
            <a:endParaRPr lang="pt-BR" dirty="0"/>
          </a:p>
        </p:txBody>
      </p:sp>
    </p:spTree>
    <p:extLst>
      <p:ext uri="{BB962C8B-B14F-4D97-AF65-F5344CB8AC3E}">
        <p14:creationId xmlns:p14="http://schemas.microsoft.com/office/powerpoint/2010/main" val="2470693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dirty="0"/>
          </a:p>
        </p:txBody>
      </p:sp>
      <p:sp>
        <p:nvSpPr>
          <p:cNvPr id="3" name="Espaço Reservado para Conteúdo 2"/>
          <p:cNvSpPr>
            <a:spLocks noGrp="1"/>
          </p:cNvSpPr>
          <p:nvPr>
            <p:ph idx="1"/>
          </p:nvPr>
        </p:nvSpPr>
        <p:spPr>
          <a:xfrm>
            <a:off x="5183188" y="987427"/>
            <a:ext cx="6172200" cy="4873625"/>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4" name="Espaço Reservado para Texto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3"/>
          <p:cNvSpPr>
            <a:spLocks noGrp="1"/>
          </p:cNvSpPr>
          <p:nvPr>
            <p:ph type="dt" sz="half" idx="10"/>
          </p:nvPr>
        </p:nvSpPr>
        <p:spPr/>
        <p:txBody>
          <a:bodyPr/>
          <a:lstStyle>
            <a:lvl1pPr>
              <a:defRPr/>
            </a:lvl1pPr>
          </a:lstStyle>
          <a:p>
            <a:pPr>
              <a:defRPr/>
            </a:pPr>
            <a:fld id="{81F29427-57E5-4B25-B67D-EDAA344F7C9A}" type="datetimeFigureOut">
              <a:rPr lang="pt-BR" smtClean="0"/>
              <a:pPr>
                <a:defRPr/>
              </a:pPr>
              <a:t>28/08/2014</a:t>
            </a:fld>
            <a:endParaRPr lang="pt-BR" dirty="0"/>
          </a:p>
        </p:txBody>
      </p:sp>
      <p:sp>
        <p:nvSpPr>
          <p:cNvPr id="6" name="Espaço Reservado para Rodapé 4"/>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5"/>
          <p:cNvSpPr>
            <a:spLocks noGrp="1"/>
          </p:cNvSpPr>
          <p:nvPr>
            <p:ph type="sldNum" sz="quarter" idx="12"/>
          </p:nvPr>
        </p:nvSpPr>
        <p:spPr/>
        <p:txBody>
          <a:bodyPr/>
          <a:lstStyle>
            <a:lvl1pPr>
              <a:defRPr/>
            </a:lvl1pPr>
          </a:lstStyle>
          <a:p>
            <a:pPr>
              <a:defRPr/>
            </a:pPr>
            <a:fld id="{89835024-B821-4DFC-A9A9-CF6BD2F260C1}" type="slidenum">
              <a:rPr lang="pt-BR" smtClean="0"/>
              <a:pPr>
                <a:defRPr/>
              </a:pPr>
              <a:t>‹nº›</a:t>
            </a:fld>
            <a:endParaRPr lang="pt-BR" dirty="0"/>
          </a:p>
        </p:txBody>
      </p:sp>
    </p:spTree>
    <p:extLst>
      <p:ext uri="{BB962C8B-B14F-4D97-AF65-F5344CB8AC3E}">
        <p14:creationId xmlns:p14="http://schemas.microsoft.com/office/powerpoint/2010/main" val="2239852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dirty="0"/>
          </a:p>
        </p:txBody>
      </p:sp>
      <p:sp>
        <p:nvSpPr>
          <p:cNvPr id="3" name="Espaço Reservado para Imagem 2"/>
          <p:cNvSpPr>
            <a:spLocks noGrp="1"/>
          </p:cNvSpPr>
          <p:nvPr>
            <p:ph type="pic" idx="1"/>
          </p:nvPr>
        </p:nvSpPr>
        <p:spPr>
          <a:xfrm>
            <a:off x="5183188" y="987427"/>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t-BR" noProof="0" smtClean="0"/>
              <a:t>Clique no ícone para adicionar uma imagem</a:t>
            </a:r>
            <a:endParaRPr lang="pt-BR" noProof="0" dirty="0"/>
          </a:p>
        </p:txBody>
      </p:sp>
      <p:sp>
        <p:nvSpPr>
          <p:cNvPr id="4" name="Espaço Reservado para Texto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3"/>
          <p:cNvSpPr>
            <a:spLocks noGrp="1"/>
          </p:cNvSpPr>
          <p:nvPr>
            <p:ph type="dt" sz="half" idx="10"/>
          </p:nvPr>
        </p:nvSpPr>
        <p:spPr/>
        <p:txBody>
          <a:bodyPr/>
          <a:lstStyle>
            <a:lvl1pPr>
              <a:defRPr/>
            </a:lvl1pPr>
          </a:lstStyle>
          <a:p>
            <a:pPr>
              <a:defRPr/>
            </a:pPr>
            <a:fld id="{E157C8CE-336E-47F6-9186-B47A3222C225}" type="datetimeFigureOut">
              <a:rPr lang="pt-BR" smtClean="0"/>
              <a:pPr>
                <a:defRPr/>
              </a:pPr>
              <a:t>28/08/2014</a:t>
            </a:fld>
            <a:endParaRPr lang="pt-BR" dirty="0"/>
          </a:p>
        </p:txBody>
      </p:sp>
      <p:sp>
        <p:nvSpPr>
          <p:cNvPr id="6" name="Espaço Reservado para Rodapé 4"/>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5"/>
          <p:cNvSpPr>
            <a:spLocks noGrp="1"/>
          </p:cNvSpPr>
          <p:nvPr>
            <p:ph type="sldNum" sz="quarter" idx="12"/>
          </p:nvPr>
        </p:nvSpPr>
        <p:spPr/>
        <p:txBody>
          <a:bodyPr/>
          <a:lstStyle>
            <a:lvl1pPr>
              <a:defRPr/>
            </a:lvl1pPr>
          </a:lstStyle>
          <a:p>
            <a:pPr>
              <a:defRPr/>
            </a:pPr>
            <a:fld id="{92D6E36D-FD7C-4E54-A34A-57F2EC7845CB}" type="slidenum">
              <a:rPr lang="pt-BR" smtClean="0"/>
              <a:pPr>
                <a:defRPr/>
              </a:pPr>
              <a:t>‹nº›</a:t>
            </a:fld>
            <a:endParaRPr lang="pt-BR" dirty="0"/>
          </a:p>
        </p:txBody>
      </p:sp>
    </p:spTree>
    <p:extLst>
      <p:ext uri="{BB962C8B-B14F-4D97-AF65-F5344CB8AC3E}">
        <p14:creationId xmlns:p14="http://schemas.microsoft.com/office/powerpoint/2010/main" val="131588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ço Reservado para Título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dirty="0" smtClean="0"/>
              <a:t>Clique para editar o título mestre</a:t>
            </a:r>
          </a:p>
        </p:txBody>
      </p:sp>
      <p:sp>
        <p:nvSpPr>
          <p:cNvPr id="1027" name="Espaço Reservado para Texto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p>
        </p:txBody>
      </p:sp>
      <p:sp>
        <p:nvSpPr>
          <p:cNvPr id="4" name="Espaço Reservado para Data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93402A6B-2FF0-4705-B3DC-604D09392A3A}" type="datetimeFigureOut">
              <a:rPr lang="pt-BR" smtClean="0"/>
              <a:pPr>
                <a:defRPr/>
              </a:pPr>
              <a:t>28/08/2014</a:t>
            </a:fld>
            <a:endParaRPr lang="pt-BR" dirty="0"/>
          </a:p>
        </p:txBody>
      </p:sp>
      <p:sp>
        <p:nvSpPr>
          <p:cNvPr id="5" name="Espaço Reservado para Rodapé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pt-BR" dirty="0"/>
          </a:p>
        </p:txBody>
      </p:sp>
      <p:sp>
        <p:nvSpPr>
          <p:cNvPr id="6" name="Espaço Reservado para Número de Slide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E098FDB4-6A7A-4EFA-A46A-0C6C40BEB010}" type="slidenum">
              <a:rPr lang="pt-BR" smtClean="0"/>
              <a:pPr>
                <a:defRPr/>
              </a:pPr>
              <a:t>‹nº›</a:t>
            </a:fld>
            <a:endParaRPr lang="pt-BR" dirty="0"/>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0" r:id="rId7"/>
    <p:sldLayoutId id="2147483681" r:id="rId8"/>
    <p:sldLayoutId id="2147483682" r:id="rId9"/>
    <p:sldLayoutId id="2147483689" r:id="rId10"/>
    <p:sldLayoutId id="2147483690" r:id="rId11"/>
  </p:sldLayoutIdLst>
  <p:txStyles>
    <p:titleStyle>
      <a:lvl1pPr algn="l" rtl="0" eaLnBrk="1" fontAlgn="base" hangingPunct="1">
        <a:spcBef>
          <a:spcPct val="0"/>
        </a:spcBef>
        <a:spcAft>
          <a:spcPct val="0"/>
        </a:spcAft>
        <a:defRPr sz="4400" kern="12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p:titleStyle>
    <p:bodyStyle>
      <a:lvl1pPr marL="228600" indent="-228600" algn="l" rtl="0" eaLnBrk="1" fontAlgn="base" hangingPunct="1">
        <a:lnSpc>
          <a:spcPct val="90000"/>
        </a:lnSpc>
        <a:spcBef>
          <a:spcPct val="30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ct val="300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ct val="300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ct val="300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ct val="300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youtu.be/yyY_392Tn7Q"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www.youtube.com/watch?v=Y_ANN5A5WOA&amp;hd=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6.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6.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cnx.org/content/m17524/latest/" TargetMode="External"/><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msdn.microsoft.com/pt-br/library/gg490650.aspx" TargetMode="External"/><Relationship Id="rId4" Type="http://schemas.openxmlformats.org/officeDocument/2006/relationships/hyperlink" Target="http://www.infoq.com/br/news/2009/01/Architect-Qualitie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www.linkedin.com/in/leandroribeirodasilva" TargetMode="External"/><Relationship Id="rId7" Type="http://schemas.openxmlformats.org/officeDocument/2006/relationships/image" Target="../media/image9.png"/><Relationship Id="rId2" Type="http://schemas.openxmlformats.org/officeDocument/2006/relationships/hyperlink" Target="http://www.leandroribeiro.com/"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github.com/leandroribeiro"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49.png"/><Relationship Id="rId7" Type="http://schemas.openxmlformats.org/officeDocument/2006/relationships/image" Target="../media/image57.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png"/><Relationship Id="rId9" Type="http://schemas.openxmlformats.org/officeDocument/2006/relationships/image" Target="../media/image59.jpe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5.xml.rels><?xml version="1.0" encoding="UTF-8" standalone="yes"?>
<Relationships xmlns="http://schemas.openxmlformats.org/package/2006/relationships"><Relationship Id="rId8" Type="http://schemas.openxmlformats.org/officeDocument/2006/relationships/hyperlink" Target="mailto:fabiomargarito@live.com" TargetMode="External"/><Relationship Id="rId3" Type="http://schemas.openxmlformats.org/officeDocument/2006/relationships/hyperlink" Target="https://github.com/fabiomargarito/ExemplosCursoFundamentosEmArquiteturaDeSoftware" TargetMode="External"/><Relationship Id="rId7" Type="http://schemas.openxmlformats.org/officeDocument/2006/relationships/hyperlink" Target="http://www.mbcorp.com.br/"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groups.google.com/forum/?hl=pt#!forum/mbcorp-treinamentos-e-consultoria-em-arquitetura" TargetMode="External"/><Relationship Id="rId5" Type="http://schemas.openxmlformats.org/officeDocument/2006/relationships/hyperlink" Target="https://www.facebook.com/mbcorpholding" TargetMode="External"/><Relationship Id="rId4" Type="http://schemas.openxmlformats.org/officeDocument/2006/relationships/hyperlink" Target="http://www.scoop.it/u/fabio-barros-1" TargetMode="External"/><Relationship Id="rId9" Type="http://schemas.openxmlformats.org/officeDocument/2006/relationships/hyperlink" Target="mailto:fabiomargarito@gmail.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www.youtube.com/watch?v=ewmY_88z2is&amp;feature=c4-overview&amp;list=UU3zPR1buq_WoAA396i5iong"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9.png"/><Relationship Id="rId7" Type="http://schemas.openxmlformats.org/officeDocument/2006/relationships/diagramColors" Target="../diagrams/colors5.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52.png"/></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52.png"/></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52.png"/></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Fundamentos em Arquitetura de Software</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err="1" smtClean="0">
                <a:solidFill>
                  <a:schemeClr val="bg1">
                    <a:lumMod val="50000"/>
                  </a:schemeClr>
                </a:solidFill>
              </a:rPr>
              <a:t>MBCorp</a:t>
            </a:r>
            <a:r>
              <a:rPr lang="pt-BR" sz="2400" dirty="0" smtClean="0">
                <a:solidFill>
                  <a:schemeClr val="bg1">
                    <a:lumMod val="50000"/>
                  </a:schemeClr>
                </a:solidFill>
              </a:rPr>
              <a:t> | Treinamento e Consultoria em Arquitetura e </a:t>
            </a:r>
            <a:r>
              <a:rPr lang="pt-BR" sz="2400" dirty="0" err="1" smtClean="0">
                <a:solidFill>
                  <a:schemeClr val="bg1">
                    <a:lumMod val="50000"/>
                  </a:schemeClr>
                </a:solidFill>
              </a:rPr>
              <a:t>Gestão</a:t>
            </a:r>
            <a:r>
              <a:rPr lang="pt-BR" sz="2400" dirty="0" err="1" smtClean="0">
                <a:solidFill>
                  <a:srgbClr val="FFFFFF"/>
                </a:solidFill>
              </a:rPr>
              <a:t>ftware</a:t>
            </a:r>
            <a:endParaRPr lang="pt-BR" sz="2400" dirty="0" smtClean="0">
              <a:solidFill>
                <a:srgbClr val="FFFFFF"/>
              </a:solidFill>
            </a:endParaRP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186900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ARQUITETURA DE SOFTWARE</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223366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magicalmaths.org/wp-content/uploads/2012/11/questions_answers_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520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4338" name="Título 1"/>
          <p:cNvSpPr>
            <a:spLocks noGrp="1"/>
          </p:cNvSpPr>
          <p:nvPr>
            <p:ph type="title"/>
          </p:nvPr>
        </p:nvSpPr>
        <p:spPr/>
        <p:txBody>
          <a:bodyPr/>
          <a:lstStyle/>
          <a:p>
            <a:pPr>
              <a:buSzPct val="100000"/>
            </a:pPr>
            <a:r>
              <a:rPr lang="pt-BR" b="1" dirty="0" smtClean="0"/>
              <a:t>ARQUITETURA DE SOFTWARE</a:t>
            </a:r>
          </a:p>
        </p:txBody>
      </p:sp>
      <p:sp>
        <p:nvSpPr>
          <p:cNvPr id="5" name="Rectangle 3"/>
          <p:cNvSpPr>
            <a:spLocks noGrp="1" noChangeArrowheads="1"/>
          </p:cNvSpPr>
          <p:nvPr>
            <p:ph idx="1"/>
          </p:nvPr>
        </p:nvSpPr>
        <p:spPr>
          <a:xfrm>
            <a:off x="2755900" y="2902744"/>
            <a:ext cx="9575800" cy="1522412"/>
          </a:xfrm>
        </p:spPr>
        <p:txBody>
          <a:bodyPr>
            <a:normAutofit/>
          </a:bodyPr>
          <a:lstStyle/>
          <a:p>
            <a:pPr marL="0" indent="0" algn="just" eaLnBrk="1" hangingPunct="1">
              <a:buFontTx/>
              <a:buNone/>
            </a:pPr>
            <a:r>
              <a:rPr lang="pt-BR" sz="4800" dirty="0" smtClean="0"/>
              <a:t>O que é arquitetura de software?</a:t>
            </a:r>
          </a:p>
        </p:txBody>
      </p:sp>
    </p:spTree>
    <p:extLst>
      <p:ext uri="{BB962C8B-B14F-4D97-AF65-F5344CB8AC3E}">
        <p14:creationId xmlns:p14="http://schemas.microsoft.com/office/powerpoint/2010/main" val="363760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sp>
        <p:nvSpPr>
          <p:cNvPr id="5" name="Rectangle 3"/>
          <p:cNvSpPr>
            <a:spLocks noGrp="1" noChangeArrowheads="1"/>
          </p:cNvSpPr>
          <p:nvPr>
            <p:ph idx="1"/>
          </p:nvPr>
        </p:nvSpPr>
        <p:spPr>
          <a:xfrm>
            <a:off x="457200" y="1855788"/>
            <a:ext cx="6105525" cy="4525962"/>
          </a:xfrm>
        </p:spPr>
        <p:txBody>
          <a:bodyPr>
            <a:normAutofit/>
          </a:bodyPr>
          <a:lstStyle/>
          <a:p>
            <a:pPr marL="0" indent="0" algn="just" eaLnBrk="1" hangingPunct="1">
              <a:buFontTx/>
              <a:buNone/>
            </a:pPr>
            <a:r>
              <a:rPr lang="pt-BR" sz="2400" dirty="0" smtClean="0"/>
              <a:t>“Arquitetura é a </a:t>
            </a:r>
            <a:r>
              <a:rPr lang="pt-BR" sz="2400" b="1" dirty="0" smtClean="0">
                <a:solidFill>
                  <a:srgbClr val="0070C0"/>
                </a:solidFill>
              </a:rPr>
              <a:t>organização</a:t>
            </a:r>
            <a:r>
              <a:rPr lang="pt-BR" sz="2400" dirty="0" smtClean="0">
                <a:solidFill>
                  <a:srgbClr val="0070C0"/>
                </a:solidFill>
              </a:rPr>
              <a:t> </a:t>
            </a:r>
            <a:r>
              <a:rPr lang="pt-BR" sz="2400" dirty="0" smtClean="0"/>
              <a:t>fundamental de um sistema incorporada em seus </a:t>
            </a:r>
            <a:r>
              <a:rPr lang="pt-BR" sz="2400" b="1" dirty="0" smtClean="0">
                <a:solidFill>
                  <a:srgbClr val="0070C0"/>
                </a:solidFill>
              </a:rPr>
              <a:t>componentes</a:t>
            </a:r>
            <a:r>
              <a:rPr lang="pt-BR" sz="2400" dirty="0" smtClean="0"/>
              <a:t>, </a:t>
            </a:r>
            <a:r>
              <a:rPr lang="pt-BR" sz="2400" b="1" dirty="0" smtClean="0">
                <a:solidFill>
                  <a:srgbClr val="0070C0"/>
                </a:solidFill>
              </a:rPr>
              <a:t>relacionamentos</a:t>
            </a:r>
            <a:r>
              <a:rPr lang="pt-BR" sz="2400" dirty="0" smtClean="0">
                <a:solidFill>
                  <a:srgbClr val="0070C0"/>
                </a:solidFill>
              </a:rPr>
              <a:t> </a:t>
            </a:r>
            <a:r>
              <a:rPr lang="pt-BR" sz="2400" dirty="0" smtClean="0"/>
              <a:t>com o ambiente e os princípios que conduzem seu </a:t>
            </a:r>
            <a:r>
              <a:rPr lang="pt-BR" sz="2400" b="1" dirty="0" smtClean="0">
                <a:solidFill>
                  <a:srgbClr val="0070C0"/>
                </a:solidFill>
              </a:rPr>
              <a:t>design</a:t>
            </a:r>
            <a:r>
              <a:rPr lang="pt-BR" sz="2400" dirty="0" smtClean="0">
                <a:solidFill>
                  <a:srgbClr val="0070C0"/>
                </a:solidFill>
              </a:rPr>
              <a:t> </a:t>
            </a:r>
            <a:r>
              <a:rPr lang="pt-BR" sz="2400" dirty="0" smtClean="0"/>
              <a:t>e </a:t>
            </a:r>
            <a:r>
              <a:rPr lang="pt-BR" sz="2400" b="1" dirty="0" smtClean="0">
                <a:solidFill>
                  <a:srgbClr val="0070C0"/>
                </a:solidFill>
              </a:rPr>
              <a:t>evolução</a:t>
            </a:r>
            <a:r>
              <a:rPr lang="pt-BR" sz="2400" dirty="0" smtClean="0"/>
              <a:t>.” </a:t>
            </a:r>
          </a:p>
          <a:p>
            <a:pPr marL="0" indent="0" algn="r" eaLnBrk="1" hangingPunct="1">
              <a:buFontTx/>
              <a:buNone/>
            </a:pPr>
            <a:r>
              <a:rPr lang="pt-BR" dirty="0" smtClean="0"/>
              <a:t>[ISSO/IEEE 1471-2000]</a:t>
            </a:r>
          </a:p>
        </p:txBody>
      </p:sp>
      <p:pic>
        <p:nvPicPr>
          <p:cNvPr id="4" name="Imagem 3"/>
          <p:cNvPicPr>
            <a:picLocks noChangeAspect="1"/>
          </p:cNvPicPr>
          <p:nvPr/>
        </p:nvPicPr>
        <p:blipFill>
          <a:blip r:embed="rId3"/>
          <a:stretch>
            <a:fillRect/>
          </a:stretch>
        </p:blipFill>
        <p:spPr>
          <a:xfrm>
            <a:off x="7058025" y="1595764"/>
            <a:ext cx="5133975" cy="5046010"/>
          </a:xfrm>
          <a:prstGeom prst="rect">
            <a:avLst/>
          </a:prstGeom>
        </p:spPr>
      </p:pic>
    </p:spTree>
    <p:extLst>
      <p:ext uri="{BB962C8B-B14F-4D97-AF65-F5344CB8AC3E}">
        <p14:creationId xmlns:p14="http://schemas.microsoft.com/office/powerpoint/2010/main" val="69445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sp>
        <p:nvSpPr>
          <p:cNvPr id="6" name="Espaço Reservado para Conteúdo 2"/>
          <p:cNvSpPr>
            <a:spLocks noGrp="1"/>
          </p:cNvSpPr>
          <p:nvPr>
            <p:ph idx="1"/>
          </p:nvPr>
        </p:nvSpPr>
        <p:spPr>
          <a:xfrm>
            <a:off x="1979612" y="3141663"/>
            <a:ext cx="9469925" cy="1079500"/>
          </a:xfrm>
        </p:spPr>
        <p:txBody>
          <a:bodyPr>
            <a:normAutofit fontScale="92500" lnSpcReduction="10000"/>
          </a:bodyPr>
          <a:lstStyle/>
          <a:p>
            <a:pPr marL="0" indent="0" algn="just" eaLnBrk="1" hangingPunct="1">
              <a:buFontTx/>
              <a:buNone/>
            </a:pPr>
            <a:r>
              <a:rPr lang="pt-BR" sz="2400" dirty="0" smtClean="0"/>
              <a:t>Entendi!! Eu não sabia que eu já era um arquiteto. Sempre respeito boas práticas de arquitetura com soluções criativas</a:t>
            </a:r>
          </a:p>
        </p:txBody>
      </p:sp>
      <p:pic>
        <p:nvPicPr>
          <p:cNvPr id="7" name="Picture 2" descr="Especial Profissões - Arquite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411413"/>
            <a:ext cx="189547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91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pic>
        <p:nvPicPr>
          <p:cNvPr id="6" name="Picture 2" descr="Window A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316" y="1520514"/>
            <a:ext cx="3385013" cy="23725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 name="Picture 4" descr="Straight From the Store to the Gri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168" y="4184810"/>
            <a:ext cx="3383162" cy="2537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8" name="Imagem 7"/>
          <p:cNvPicPr>
            <a:picLocks noChangeAspect="1"/>
          </p:cNvPicPr>
          <p:nvPr/>
        </p:nvPicPr>
        <p:blipFill>
          <a:blip r:embed="rId5"/>
          <a:stretch>
            <a:fillRect/>
          </a:stretch>
        </p:blipFill>
        <p:spPr>
          <a:xfrm>
            <a:off x="6357600" y="1808546"/>
            <a:ext cx="3251162" cy="4337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1461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pic>
        <p:nvPicPr>
          <p:cNvPr id="3" name="Picture 2" descr="How About Let's Just not Change the Light m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45" y="1577018"/>
            <a:ext cx="3528392" cy="26462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 name="Picture 6" descr="http://2.bp.blogspot.com/-DaoCxdv9WtU/UY7QQBCUs3I/AAAAAAAAAmI/ZoRQUQMKoms/s1600/055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085" y="1567054"/>
            <a:ext cx="3672408" cy="26428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Picture 4" descr="https://catracalivre.com.br/wp-content/uploads/2014/05/gamb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1853" y="4425957"/>
            <a:ext cx="4032448" cy="22823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Espaço Reservado para Conteúdo 2"/>
          <p:cNvSpPr>
            <a:spLocks noGrp="1"/>
          </p:cNvSpPr>
          <p:nvPr>
            <p:ph idx="1"/>
          </p:nvPr>
        </p:nvSpPr>
        <p:spPr>
          <a:xfrm>
            <a:off x="1682261" y="2883999"/>
            <a:ext cx="8478838" cy="1516062"/>
          </a:xfrm>
          <a:solidFill>
            <a:srgbClr val="FF0000"/>
          </a:solidFill>
        </p:spPr>
        <p:txBody>
          <a:bodyPr>
            <a:normAutofit fontScale="70000" lnSpcReduction="20000"/>
          </a:bodyPr>
          <a:lstStyle/>
          <a:p>
            <a:pPr marL="0" indent="0" algn="ctr" eaLnBrk="1" hangingPunct="1">
              <a:buFontTx/>
              <a:buNone/>
            </a:pPr>
            <a:r>
              <a:rPr lang="pt-BR" sz="9600" b="1" dirty="0" smtClean="0">
                <a:solidFill>
                  <a:schemeClr val="bg1"/>
                </a:solidFill>
              </a:rPr>
              <a:t>#</a:t>
            </a:r>
            <a:r>
              <a:rPr lang="pt-BR" sz="9600" b="1" dirty="0" err="1" smtClean="0">
                <a:solidFill>
                  <a:schemeClr val="bg1"/>
                </a:solidFill>
              </a:rPr>
              <a:t>SóQueNão</a:t>
            </a:r>
            <a:endParaRPr lang="pt-BR" sz="9600" b="1" dirty="0" smtClean="0">
              <a:solidFill>
                <a:schemeClr val="bg1"/>
              </a:solidFill>
            </a:endParaRPr>
          </a:p>
        </p:txBody>
      </p:sp>
    </p:spTree>
    <p:extLst>
      <p:ext uri="{BB962C8B-B14F-4D97-AF65-F5344CB8AC3E}">
        <p14:creationId xmlns:p14="http://schemas.microsoft.com/office/powerpoint/2010/main" val="131825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1000" fill="hold"/>
                                        <p:tgtEl>
                                          <p:spTgt spid="6">
                                            <p:bg/>
                                          </p:spTgt>
                                        </p:tgtEl>
                                        <p:attrNameLst>
                                          <p:attrName>ppt_w</p:attrName>
                                        </p:attrNameLst>
                                      </p:cBhvr>
                                      <p:tavLst>
                                        <p:tav tm="0">
                                          <p:val>
                                            <p:fltVal val="0"/>
                                          </p:val>
                                        </p:tav>
                                        <p:tav tm="100000">
                                          <p:val>
                                            <p:strVal val="#ppt_w"/>
                                          </p:val>
                                        </p:tav>
                                      </p:tavLst>
                                    </p:anim>
                                    <p:anim calcmode="lin" valueType="num">
                                      <p:cBhvr>
                                        <p:cTn id="8" dur="1000" fill="hold"/>
                                        <p:tgtEl>
                                          <p:spTgt spid="6">
                                            <p:bg/>
                                          </p:spTgt>
                                        </p:tgtEl>
                                        <p:attrNameLst>
                                          <p:attrName>ppt_h</p:attrName>
                                        </p:attrNameLst>
                                      </p:cBhvr>
                                      <p:tavLst>
                                        <p:tav tm="0">
                                          <p:val>
                                            <p:fltVal val="0"/>
                                          </p:val>
                                        </p:tav>
                                        <p:tav tm="100000">
                                          <p:val>
                                            <p:strVal val="#ppt_h"/>
                                          </p:val>
                                        </p:tav>
                                      </p:tavLst>
                                    </p:anim>
                                    <p:anim calcmode="lin" valueType="num">
                                      <p:cBhvr>
                                        <p:cTn id="9" dur="1000" fill="hold"/>
                                        <p:tgtEl>
                                          <p:spTgt spid="6">
                                            <p:bg/>
                                          </p:spTgt>
                                        </p:tgtEl>
                                        <p:attrNameLst>
                                          <p:attrName>style.rotation</p:attrName>
                                        </p:attrNameLst>
                                      </p:cBhvr>
                                      <p:tavLst>
                                        <p:tav tm="0">
                                          <p:val>
                                            <p:fltVal val="90"/>
                                          </p:val>
                                        </p:tav>
                                        <p:tav tm="100000">
                                          <p:val>
                                            <p:fltVal val="0"/>
                                          </p:val>
                                        </p:tav>
                                      </p:tavLst>
                                    </p:anim>
                                    <p:animEffect transition="in" filter="fade">
                                      <p:cBhvr>
                                        <p:cTn id="10" dur="1000"/>
                                        <p:tgtEl>
                                          <p:spTgt spid="6">
                                            <p:bg/>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p:cTn id="15"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ARQUITETO DE SOFTWARE</a:t>
            </a:r>
          </a:p>
        </p:txBody>
      </p:sp>
      <p:sp>
        <p:nvSpPr>
          <p:cNvPr id="7" name="Rectangle 3"/>
          <p:cNvSpPr>
            <a:spLocks noGrp="1" noChangeArrowheads="1"/>
          </p:cNvSpPr>
          <p:nvPr>
            <p:ph idx="1"/>
          </p:nvPr>
        </p:nvSpPr>
        <p:spPr>
          <a:xfrm>
            <a:off x="211014" y="4542448"/>
            <a:ext cx="11598031" cy="1098550"/>
          </a:xfrm>
        </p:spPr>
        <p:txBody>
          <a:bodyPr>
            <a:normAutofit fontScale="25000" lnSpcReduction="20000"/>
          </a:bodyPr>
          <a:lstStyle/>
          <a:p>
            <a:pPr marL="0" indent="0" algn="just" eaLnBrk="1" hangingPunct="1">
              <a:buFontTx/>
              <a:buNone/>
            </a:pPr>
            <a:r>
              <a:rPr lang="pt-BR" sz="9600" dirty="0" smtClean="0"/>
              <a:t>“Um </a:t>
            </a:r>
            <a:r>
              <a:rPr lang="pt-BR" sz="9600" b="1" dirty="0" smtClean="0">
                <a:solidFill>
                  <a:srgbClr val="0070C0"/>
                </a:solidFill>
              </a:rPr>
              <a:t>especialista</a:t>
            </a:r>
            <a:r>
              <a:rPr lang="pt-BR" sz="9600" dirty="0" smtClean="0">
                <a:solidFill>
                  <a:srgbClr val="0070C0"/>
                </a:solidFill>
              </a:rPr>
              <a:t> </a:t>
            </a:r>
            <a:r>
              <a:rPr lang="pt-BR" sz="9600" dirty="0" smtClean="0"/>
              <a:t>em soluções técnicas para o desenvolvimento que possui uma visão </a:t>
            </a:r>
            <a:r>
              <a:rPr lang="pt-BR" sz="9600" b="1" dirty="0" smtClean="0">
                <a:solidFill>
                  <a:srgbClr val="0070C0"/>
                </a:solidFill>
              </a:rPr>
              <a:t>madura</a:t>
            </a:r>
            <a:r>
              <a:rPr lang="pt-BR" sz="9600" dirty="0" smtClean="0">
                <a:solidFill>
                  <a:srgbClr val="0070C0"/>
                </a:solidFill>
              </a:rPr>
              <a:t> </a:t>
            </a:r>
            <a:r>
              <a:rPr lang="pt-BR" sz="9600" dirty="0" smtClean="0"/>
              <a:t>e </a:t>
            </a:r>
            <a:r>
              <a:rPr lang="pt-BR" sz="9600" b="1" dirty="0" smtClean="0">
                <a:solidFill>
                  <a:srgbClr val="0070C0"/>
                </a:solidFill>
              </a:rPr>
              <a:t>aguçada</a:t>
            </a:r>
            <a:r>
              <a:rPr lang="pt-BR" sz="9600" dirty="0" smtClean="0"/>
              <a:t>” (Braga, 2007)</a:t>
            </a:r>
          </a:p>
          <a:p>
            <a:pPr marL="0" indent="0" eaLnBrk="1" hangingPunct="1">
              <a:buFontTx/>
              <a:buNone/>
            </a:pPr>
            <a:endParaRPr lang="pt-BR" dirty="0" smtClean="0"/>
          </a:p>
        </p:txBody>
      </p:sp>
      <p:pic>
        <p:nvPicPr>
          <p:cNvPr id="5" name="Picture 4" descr="https://c2.staticflickr.com/8/7282/8727816489_e1de74088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505" y="1684728"/>
            <a:ext cx="47625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tângulo 5"/>
          <p:cNvSpPr/>
          <p:nvPr/>
        </p:nvSpPr>
        <p:spPr>
          <a:xfrm>
            <a:off x="3487005" y="3804651"/>
            <a:ext cx="4572000" cy="261937"/>
          </a:xfrm>
          <a:prstGeom prst="rect">
            <a:avLst/>
          </a:prstGeom>
        </p:spPr>
        <p:txBody>
          <a:bodyPr>
            <a:spAutoFit/>
          </a:bodyPr>
          <a:lstStyle/>
          <a:p>
            <a:pPr algn="just" eaLnBrk="1" hangingPunct="1">
              <a:defRPr/>
            </a:pPr>
            <a:r>
              <a:rPr lang="pt-BR" sz="1050" dirty="0" err="1"/>
              <a:t>Ref</a:t>
            </a:r>
            <a:r>
              <a:rPr lang="pt-BR" sz="1050" dirty="0"/>
              <a:t>: https://c2.staticflickr.com/8/7282/8727816489_e1de74088a.jpg</a:t>
            </a:r>
          </a:p>
        </p:txBody>
      </p:sp>
    </p:spTree>
    <p:extLst>
      <p:ext uri="{BB962C8B-B14F-4D97-AF65-F5344CB8AC3E}">
        <p14:creationId xmlns:p14="http://schemas.microsoft.com/office/powerpoint/2010/main" val="318172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de cantos arredondados 12"/>
          <p:cNvSpPr/>
          <p:nvPr/>
        </p:nvSpPr>
        <p:spPr>
          <a:xfrm>
            <a:off x="1609724" y="3173010"/>
            <a:ext cx="8161148" cy="1725121"/>
          </a:xfrm>
          <a:prstGeom prst="roundRect">
            <a:avLst/>
          </a:prstGeom>
          <a:solidFill>
            <a:schemeClr val="bg1"/>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38" name="Título 1"/>
          <p:cNvSpPr>
            <a:spLocks noGrp="1"/>
          </p:cNvSpPr>
          <p:nvPr>
            <p:ph type="title"/>
          </p:nvPr>
        </p:nvSpPr>
        <p:spPr/>
        <p:txBody>
          <a:bodyPr/>
          <a:lstStyle/>
          <a:p>
            <a:pPr>
              <a:buSzPct val="100000"/>
            </a:pPr>
            <a:r>
              <a:rPr lang="pt-BR" b="1" dirty="0" smtClean="0"/>
              <a:t>Por que precisamos?</a:t>
            </a:r>
          </a:p>
        </p:txBody>
      </p:sp>
      <p:sp>
        <p:nvSpPr>
          <p:cNvPr id="9" name="Rectangle 3"/>
          <p:cNvSpPr txBox="1">
            <a:spLocks noChangeArrowheads="1"/>
          </p:cNvSpPr>
          <p:nvPr/>
        </p:nvSpPr>
        <p:spPr bwMode="auto">
          <a:xfrm>
            <a:off x="1735730" y="3543900"/>
            <a:ext cx="8229600" cy="13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pt-BR" sz="2200" b="0" i="0" u="none" strike="noStrike" kern="0" cap="none" spc="0" normalizeH="0" baseline="0" noProof="0" dirty="0" smtClean="0">
                <a:ln>
                  <a:noFill/>
                </a:ln>
                <a:solidFill>
                  <a:srgbClr val="000000"/>
                </a:solidFill>
                <a:effectLst/>
                <a:uLnTx/>
                <a:uFillTx/>
                <a:latin typeface="Arial"/>
                <a:cs typeface="Arial"/>
                <a:hlinkClick r:id="rId3"/>
              </a:rPr>
              <a:t>http://youtu.be/yyY_392Tn7Q</a:t>
            </a:r>
            <a:endParaRPr kumimoji="0" lang="pt-BR" sz="2200" b="0" i="0" u="none" strike="noStrike" kern="0" cap="none" spc="0" normalizeH="0" baseline="0" noProof="0" dirty="0" smtClean="0">
              <a:ln>
                <a:noFill/>
              </a:ln>
              <a:solidFill>
                <a:srgbClr val="000000"/>
              </a:solidFill>
              <a:effectLst/>
              <a:uLnTx/>
              <a:uFillTx/>
              <a:latin typeface="Arial"/>
              <a:cs typeface="Arial"/>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pt-BR" sz="2200" b="0" i="0" u="none" strike="noStrike" kern="0" cap="none" spc="0" normalizeH="0" baseline="0" noProof="0" dirty="0" smtClean="0">
                <a:ln>
                  <a:noFill/>
                </a:ln>
                <a:solidFill>
                  <a:srgbClr val="000000"/>
                </a:solidFill>
                <a:effectLst/>
                <a:uLnTx/>
                <a:uFillTx/>
                <a:latin typeface="Arial"/>
                <a:cs typeface="Arial"/>
                <a:hlinkClick r:id="rId4"/>
              </a:rPr>
              <a:t>http://www.youtube.com/watch?v=Y_ANN5A5WOA&amp;hd=1</a:t>
            </a:r>
            <a:endParaRPr kumimoji="0" lang="pt-BR" sz="2200" b="0" i="0" u="none" strike="noStrike" kern="0" cap="none" spc="0" normalizeH="0" baseline="0" noProof="0" dirty="0" smtClean="0">
              <a:ln>
                <a:noFill/>
              </a:ln>
              <a:solidFill>
                <a:srgbClr val="000000"/>
              </a:solidFill>
              <a:effectLst/>
              <a:uLnTx/>
              <a:uFillTx/>
              <a:latin typeface="Arial"/>
              <a:cs typeface="Arial"/>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pt-BR" sz="2200" b="0" i="0" u="none" strike="noStrike" kern="0" cap="none" spc="0" normalizeH="0" baseline="0" noProof="0" dirty="0" smtClean="0">
              <a:ln>
                <a:noFill/>
              </a:ln>
              <a:solidFill>
                <a:srgbClr val="000000"/>
              </a:solidFill>
              <a:effectLst/>
              <a:uLnTx/>
              <a:uFillTx/>
              <a:latin typeface="Arial"/>
              <a:cs typeface="Arial"/>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pt-BR" sz="3200" b="0" i="0" u="none" strike="noStrike" kern="0" cap="none" spc="0" normalizeH="0" baseline="0" noProof="0" dirty="0" smtClean="0">
              <a:ln>
                <a:noFill/>
              </a:ln>
              <a:solidFill>
                <a:srgbClr val="000000"/>
              </a:solidFill>
              <a:effectLst/>
              <a:uLnTx/>
              <a:uFillTx/>
              <a:latin typeface="Arial"/>
              <a:cs typeface="Arial"/>
            </a:endParaRPr>
          </a:p>
        </p:txBody>
      </p:sp>
      <p:pic>
        <p:nvPicPr>
          <p:cNvPr id="10" name="Picture 12" descr="http://www.pop-ce.rnp.br/site/wp-content/uploads/2012/03/Vista-22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2724" y="2311810"/>
            <a:ext cx="1706351" cy="170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928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Por que precisamos?</a:t>
            </a:r>
          </a:p>
        </p:txBody>
      </p:sp>
      <p:pic>
        <p:nvPicPr>
          <p:cNvPr id="6146" name="Picture 2" descr="http://i.msdn.microsoft.com/dynimg/IC455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3" y="1686388"/>
            <a:ext cx="6135688" cy="4659771"/>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p:cNvSpPr/>
          <p:nvPr/>
        </p:nvSpPr>
        <p:spPr>
          <a:xfrm>
            <a:off x="7061200" y="2407955"/>
            <a:ext cx="5121469" cy="2998679"/>
          </a:xfrm>
          <a:prstGeom prst="rect">
            <a:avLst/>
          </a:prstGeom>
          <a:solidFill>
            <a:srgbClr val="00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2800" dirty="0" smtClean="0"/>
              <a:t>Usuários mais exigentes</a:t>
            </a:r>
          </a:p>
          <a:p>
            <a:r>
              <a:rPr lang="pt-BR" sz="2800" dirty="0" smtClean="0"/>
              <a:t>Cenários Complexos</a:t>
            </a:r>
          </a:p>
          <a:p>
            <a:r>
              <a:rPr lang="pt-BR" sz="2800" i="1" dirty="0" smtClean="0"/>
              <a:t>Time </a:t>
            </a:r>
            <a:r>
              <a:rPr lang="pt-BR" sz="2800" i="1" dirty="0" err="1" smtClean="0"/>
              <a:t>to</a:t>
            </a:r>
            <a:r>
              <a:rPr lang="pt-BR" sz="2800" i="1" dirty="0" smtClean="0"/>
              <a:t> Market</a:t>
            </a:r>
          </a:p>
          <a:p>
            <a:r>
              <a:rPr lang="pt-BR" sz="2800" dirty="0" smtClean="0"/>
              <a:t>Custos</a:t>
            </a:r>
          </a:p>
          <a:p>
            <a:r>
              <a:rPr lang="pt-BR" sz="2800" dirty="0" smtClean="0"/>
              <a:t>TI Estratégica e Competitiva</a:t>
            </a:r>
            <a:endParaRPr lang="pt-BR" sz="2800" dirty="0"/>
          </a:p>
        </p:txBody>
      </p:sp>
      <p:sp>
        <p:nvSpPr>
          <p:cNvPr id="12" name="Rectangle 3"/>
          <p:cNvSpPr txBox="1">
            <a:spLocks noChangeArrowheads="1"/>
          </p:cNvSpPr>
          <p:nvPr/>
        </p:nvSpPr>
        <p:spPr bwMode="auto">
          <a:xfrm>
            <a:off x="2908300" y="6346159"/>
            <a:ext cx="3683000" cy="25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r>
              <a:rPr lang="pt-BR" sz="3600" dirty="0" err="1"/>
              <a:t>Referência:http</a:t>
            </a:r>
            <a:r>
              <a:rPr lang="pt-BR" sz="3600" dirty="0"/>
              <a:t>://msdn.microsoft.com/</a:t>
            </a:r>
            <a:r>
              <a:rPr lang="pt-BR" sz="3600" dirty="0" err="1"/>
              <a:t>pt-br</a:t>
            </a:r>
            <a:r>
              <a:rPr lang="pt-BR" sz="3600" dirty="0"/>
              <a:t>/</a:t>
            </a:r>
            <a:r>
              <a:rPr lang="pt-BR" sz="3600" dirty="0" err="1"/>
              <a:t>library</a:t>
            </a:r>
            <a:r>
              <a:rPr lang="pt-BR" sz="3600" dirty="0"/>
              <a:t>/gg490650.aspx</a:t>
            </a:r>
            <a:endParaRPr lang="pt-BR" sz="3600" dirty="0" smtClean="0"/>
          </a:p>
          <a:p>
            <a:pPr>
              <a:buFontTx/>
              <a:buNone/>
            </a:pPr>
            <a:endParaRPr lang="pt-BR" dirty="0" smtClean="0"/>
          </a:p>
        </p:txBody>
      </p:sp>
    </p:spTree>
    <p:extLst>
      <p:ext uri="{BB962C8B-B14F-4D97-AF65-F5344CB8AC3E}">
        <p14:creationId xmlns:p14="http://schemas.microsoft.com/office/powerpoint/2010/main" val="58523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Tipos de Arquitetos</a:t>
            </a:r>
          </a:p>
        </p:txBody>
      </p:sp>
      <p:pic>
        <p:nvPicPr>
          <p:cNvPr id="6" name="Picture 2" descr="http://www.fazfacil.com.br/wp-content/uploads/2012/06/ref_hid_instalacao_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496" y="2164862"/>
            <a:ext cx="2232025"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s3.amazonaws.com/magoo/ABAAAfOhsAF-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5108" y="2020400"/>
            <a:ext cx="18367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tângulo 2"/>
          <p:cNvSpPr>
            <a:spLocks noChangeArrowheads="1"/>
          </p:cNvSpPr>
          <p:nvPr/>
        </p:nvSpPr>
        <p:spPr bwMode="auto">
          <a:xfrm>
            <a:off x="8281133" y="5033475"/>
            <a:ext cx="19446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Ref.:http://www.ebah.com.br/content/ABAAAfOhsAF/projeto-eletrico-eletrotecnica</a:t>
            </a:r>
          </a:p>
        </p:txBody>
      </p:sp>
      <p:sp>
        <p:nvSpPr>
          <p:cNvPr id="10" name="Retângulo 3"/>
          <p:cNvSpPr>
            <a:spLocks noChangeArrowheads="1"/>
          </p:cNvSpPr>
          <p:nvPr/>
        </p:nvSpPr>
        <p:spPr bwMode="auto">
          <a:xfrm>
            <a:off x="1788258" y="3993662"/>
            <a:ext cx="20701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 http://www.google.com.br/imgres?imgurl=&amp;imgrefurl=http%3A%2F%2Fwww.fazfacil.com.br%2Freforma-construcao%2Finstalacao-hidraulica-como-faz%2F&amp;h=0&amp;w=0&amp;tbnid=dwDG8MfphRbyDM&amp;zoom=1&amp;tbnh=193&amp;tbnw=261&amp;docid=yT69NXvHnd6TEM&amp;tbm=isch&amp;client=firefox-a&amp;ei=_VfUU8jOL6nE8AGT3YGoAg&amp;ved=0CAIQsCUoAA</a:t>
            </a:r>
          </a:p>
        </p:txBody>
      </p:sp>
      <p:pic>
        <p:nvPicPr>
          <p:cNvPr id="11" name="Picture 6" descr="http://www.moomaa.arq.br/fam_planta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4946" y="5066812"/>
            <a:ext cx="2713037"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tângulo 4"/>
          <p:cNvSpPr>
            <a:spLocks noChangeArrowheads="1"/>
          </p:cNvSpPr>
          <p:nvPr/>
        </p:nvSpPr>
        <p:spPr bwMode="auto">
          <a:xfrm>
            <a:off x="5147408" y="6571762"/>
            <a:ext cx="200342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Ref.:http://www.moomaa.arq.br/fam.htm</a:t>
            </a:r>
          </a:p>
        </p:txBody>
      </p:sp>
      <p:pic>
        <p:nvPicPr>
          <p:cNvPr id="14" name="Picture 8" descr="http://www.desideratto.com/wp-content/uploads/casa-contemporanea-3.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4411" y="1660062"/>
            <a:ext cx="2028793" cy="28662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5" name="Retângulo 6"/>
          <p:cNvSpPr>
            <a:spLocks noChangeArrowheads="1"/>
          </p:cNvSpPr>
          <p:nvPr/>
        </p:nvSpPr>
        <p:spPr bwMode="auto">
          <a:xfrm>
            <a:off x="4842608" y="4587387"/>
            <a:ext cx="19558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 http://www.desideratto.com/arquitetura/casa-contemporanea/</a:t>
            </a:r>
          </a:p>
        </p:txBody>
      </p:sp>
      <p:sp>
        <p:nvSpPr>
          <p:cNvPr id="16" name="Seta para a direita 15"/>
          <p:cNvSpPr/>
          <p:nvPr/>
        </p:nvSpPr>
        <p:spPr>
          <a:xfrm rot="10800000">
            <a:off x="4169508" y="3049100"/>
            <a:ext cx="287338" cy="288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7" name="Seta para a direita 16"/>
          <p:cNvSpPr/>
          <p:nvPr/>
        </p:nvSpPr>
        <p:spPr>
          <a:xfrm>
            <a:off x="7201633" y="3071325"/>
            <a:ext cx="287338" cy="287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8" name="Seta para a direita 17"/>
          <p:cNvSpPr/>
          <p:nvPr/>
        </p:nvSpPr>
        <p:spPr>
          <a:xfrm rot="5400000">
            <a:off x="5708590" y="4864406"/>
            <a:ext cx="287337" cy="288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Tree>
    <p:extLst>
      <p:ext uri="{BB962C8B-B14F-4D97-AF65-F5344CB8AC3E}">
        <p14:creationId xmlns:p14="http://schemas.microsoft.com/office/powerpoint/2010/main" val="22007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a:xfrm>
            <a:off x="838200" y="2401888"/>
            <a:ext cx="4508500" cy="2187575"/>
          </a:xfrm>
        </p:spPr>
        <p:txBody>
          <a:bodyPr/>
          <a:lstStyle/>
          <a:p>
            <a:pPr>
              <a:buSzPct val="100000"/>
            </a:pPr>
            <a:r>
              <a:rPr lang="pt-BR" b="1" dirty="0" smtClean="0"/>
              <a:t>MÓDULO 1</a:t>
            </a:r>
          </a:p>
        </p:txBody>
      </p:sp>
      <p:sp>
        <p:nvSpPr>
          <p:cNvPr id="3" name="Espaço Reservado para Texto 2"/>
          <p:cNvSpPr>
            <a:spLocks noGrp="1"/>
          </p:cNvSpPr>
          <p:nvPr>
            <p:ph type="body" idx="1"/>
          </p:nvPr>
        </p:nvSpPr>
        <p:spPr>
          <a:xfrm>
            <a:off x="6027738" y="2217540"/>
            <a:ext cx="5859462" cy="2827734"/>
          </a:xfrm>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
        <p:nvSpPr>
          <p:cNvPr id="7" name="Título 1"/>
          <p:cNvSpPr txBox="1">
            <a:spLocks/>
          </p:cNvSpPr>
          <p:nvPr/>
        </p:nvSpPr>
        <p:spPr bwMode="auto">
          <a:xfrm>
            <a:off x="604838" y="0"/>
            <a:ext cx="10748962"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eaLnBrk="1" hangingPunct="1">
              <a:buSzPct val="100000"/>
              <a:defRPr sz="3600">
                <a:solidFill>
                  <a:srgbClr val="FFFFFF"/>
                </a:solidFill>
                <a:latin typeface="+mj-lt"/>
                <a:ea typeface="+mj-ea"/>
                <a:cs typeface="+mj-cs"/>
              </a:defRPr>
            </a:lvl1pPr>
            <a:lvl2pPr eaLnBrk="1" hangingPunct="1">
              <a:defRPr sz="4400">
                <a:latin typeface="Segoe UI Light" pitchFamily="34" charset="0"/>
              </a:defRPr>
            </a:lvl2pPr>
            <a:lvl3pPr eaLnBrk="1" hangingPunct="1">
              <a:defRPr sz="4400">
                <a:latin typeface="Segoe UI Light" pitchFamily="34" charset="0"/>
              </a:defRPr>
            </a:lvl3pPr>
            <a:lvl4pPr eaLnBrk="1" hangingPunct="1">
              <a:defRPr sz="4400">
                <a:latin typeface="Segoe UI Light" pitchFamily="34" charset="0"/>
              </a:defRPr>
            </a:lvl4pPr>
            <a:lvl5pPr eaLnBrk="1" hangingPunct="1">
              <a:defRPr sz="4400">
                <a:latin typeface="Segoe UI Light" pitchFamily="34" charset="0"/>
              </a:defRPr>
            </a:lvl5pPr>
            <a:lvl6pPr marL="457200" fontAlgn="base">
              <a:spcBef>
                <a:spcPct val="0"/>
              </a:spcBef>
              <a:spcAft>
                <a:spcPct val="0"/>
              </a:spcAft>
              <a:defRPr sz="4400">
                <a:latin typeface="Segoe UI Light" pitchFamily="34" charset="0"/>
              </a:defRPr>
            </a:lvl6pPr>
            <a:lvl7pPr marL="914400" fontAlgn="base">
              <a:spcBef>
                <a:spcPct val="0"/>
              </a:spcBef>
              <a:spcAft>
                <a:spcPct val="0"/>
              </a:spcAft>
              <a:defRPr sz="4400">
                <a:latin typeface="Segoe UI Light" pitchFamily="34" charset="0"/>
              </a:defRPr>
            </a:lvl7pPr>
            <a:lvl8pPr marL="1371600" fontAlgn="base">
              <a:spcBef>
                <a:spcPct val="0"/>
              </a:spcBef>
              <a:spcAft>
                <a:spcPct val="0"/>
              </a:spcAft>
              <a:defRPr sz="4400">
                <a:latin typeface="Segoe UI Light" pitchFamily="34" charset="0"/>
              </a:defRPr>
            </a:lvl8pPr>
            <a:lvl9pPr marL="1828800" fontAlgn="base">
              <a:spcBef>
                <a:spcPct val="0"/>
              </a:spcBef>
              <a:spcAft>
                <a:spcPct val="0"/>
              </a:spcAft>
              <a:defRPr sz="4400">
                <a:latin typeface="Segoe UI Light" pitchFamily="34" charset="0"/>
              </a:defRPr>
            </a:lvl9pPr>
          </a:lstStyle>
          <a:p>
            <a:r>
              <a:rPr lang="pt-BR" dirty="0"/>
              <a:t>O Curso </a:t>
            </a:r>
            <a:r>
              <a:rPr lang="pt-BR" dirty="0">
                <a:sym typeface="Wingdings" panose="05000000000000000000" pitchFamily="2" charset="2"/>
              </a:rPr>
              <a:t> </a:t>
            </a:r>
            <a:r>
              <a:rPr lang="pt-BR" dirty="0" smtClean="0">
                <a:sym typeface="Wingdings" panose="05000000000000000000" pitchFamily="2" charset="2"/>
              </a:rPr>
              <a:t>Agenda</a:t>
            </a:r>
            <a:endParaRPr lang="pt-B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3" name="Picture 2" descr="Cc505968.jour15_ArchitectRoles_Fig01(en-us,MSDN.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6706" y="1779373"/>
            <a:ext cx="4264821" cy="4819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096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3" name="Diagrama 2"/>
          <p:cNvGraphicFramePr/>
          <p:nvPr>
            <p:extLst>
              <p:ext uri="{D42A27DB-BD31-4B8C-83A1-F6EECF244321}">
                <p14:modId xmlns:p14="http://schemas.microsoft.com/office/powerpoint/2010/main" val="2507266890"/>
              </p:ext>
            </p:extLst>
          </p:nvPr>
        </p:nvGraphicFramePr>
        <p:xfrm>
          <a:off x="4742155" y="1906460"/>
          <a:ext cx="523190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http://cdn1.iconfinder.com/data/icons/SHINE7/general/400/administrato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2"/>
          <p:cNvSpPr txBox="1">
            <a:spLocks noChangeArrowheads="1"/>
          </p:cNvSpPr>
          <p:nvPr/>
        </p:nvSpPr>
        <p:spPr bwMode="auto">
          <a:xfrm>
            <a:off x="1071952" y="5657078"/>
            <a:ext cx="28749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a:t>Enterprise Architect</a:t>
            </a:r>
          </a:p>
        </p:txBody>
      </p:sp>
    </p:spTree>
    <p:extLst>
      <p:ext uri="{BB962C8B-B14F-4D97-AF65-F5344CB8AC3E}">
        <p14:creationId xmlns:p14="http://schemas.microsoft.com/office/powerpoint/2010/main" val="79736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7" name="Picture 2" descr="http://www.ibm.com/developerworks/ilog/brms/wp-content/uploads/2008/11/zachm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05" y="1799371"/>
            <a:ext cx="7343775"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78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7" name="Diagrama 6"/>
          <p:cNvGraphicFramePr/>
          <p:nvPr>
            <p:extLst>
              <p:ext uri="{D42A27DB-BD31-4B8C-83A1-F6EECF244321}">
                <p14:modId xmlns:p14="http://schemas.microsoft.com/office/powerpoint/2010/main" val="3855636231"/>
              </p:ext>
            </p:extLst>
          </p:nvPr>
        </p:nvGraphicFramePr>
        <p:xfrm>
          <a:off x="4735702" y="1881403"/>
          <a:ext cx="5231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2" descr="http://cdn1.iconfinder.com/data/icons/SHINE7/general/400/administrat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aixaDeTexto 2"/>
          <p:cNvSpPr txBox="1">
            <a:spLocks noChangeArrowheads="1"/>
          </p:cNvSpPr>
          <p:nvPr/>
        </p:nvSpPr>
        <p:spPr bwMode="auto">
          <a:xfrm>
            <a:off x="1071952" y="5657078"/>
            <a:ext cx="27342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smtClean="0"/>
              <a:t>Business </a:t>
            </a:r>
            <a:r>
              <a:rPr lang="pt-BR" sz="2200" b="1" dirty="0"/>
              <a:t>Architect</a:t>
            </a:r>
          </a:p>
        </p:txBody>
      </p:sp>
    </p:spTree>
    <p:extLst>
      <p:ext uri="{BB962C8B-B14F-4D97-AF65-F5344CB8AC3E}">
        <p14:creationId xmlns:p14="http://schemas.microsoft.com/office/powerpoint/2010/main" val="306857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4" name="Picture 2" descr="http://1.bp.blogspot.com/-ms1R4NfJTtE/Tf0uQcjK0II/AAAAAAAAAJY/QFp5OZJtp8Q/s1600/poster_bpmn_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123" y="1619617"/>
            <a:ext cx="7011987"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12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7" name="Diagrama 6"/>
          <p:cNvGraphicFramePr/>
          <p:nvPr>
            <p:extLst>
              <p:ext uri="{D42A27DB-BD31-4B8C-83A1-F6EECF244321}">
                <p14:modId xmlns:p14="http://schemas.microsoft.com/office/powerpoint/2010/main" val="3221655462"/>
              </p:ext>
            </p:extLst>
          </p:nvPr>
        </p:nvGraphicFramePr>
        <p:xfrm>
          <a:off x="4725679" y="1865848"/>
          <a:ext cx="5231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aixaDeTexto 2"/>
          <p:cNvSpPr txBox="1">
            <a:spLocks noChangeArrowheads="1"/>
          </p:cNvSpPr>
          <p:nvPr/>
        </p:nvSpPr>
        <p:spPr bwMode="auto">
          <a:xfrm>
            <a:off x="1173464" y="5665315"/>
            <a:ext cx="26098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err="1"/>
              <a:t>Solution</a:t>
            </a:r>
            <a:r>
              <a:rPr lang="pt-BR" sz="2200" b="1" dirty="0"/>
              <a:t> Architect</a:t>
            </a:r>
          </a:p>
        </p:txBody>
      </p:sp>
      <p:pic>
        <p:nvPicPr>
          <p:cNvPr id="10" name="Picture 2" descr="http://cdn1.iconfinder.com/data/icons/SHINE7/general/400/administrat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567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6" name="Picture 2" descr="http://www.statanalytics.com/images/solution-architecture-ov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980" y="1746372"/>
            <a:ext cx="747712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93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7" name="Diagrama 6"/>
          <p:cNvGraphicFramePr/>
          <p:nvPr>
            <p:extLst>
              <p:ext uri="{D42A27DB-BD31-4B8C-83A1-F6EECF244321}">
                <p14:modId xmlns:p14="http://schemas.microsoft.com/office/powerpoint/2010/main" val="2258785317"/>
              </p:ext>
            </p:extLst>
          </p:nvPr>
        </p:nvGraphicFramePr>
        <p:xfrm>
          <a:off x="4725679" y="1865848"/>
          <a:ext cx="5231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aixaDeTexto 2"/>
          <p:cNvSpPr txBox="1">
            <a:spLocks noChangeArrowheads="1"/>
          </p:cNvSpPr>
          <p:nvPr/>
        </p:nvSpPr>
        <p:spPr bwMode="auto">
          <a:xfrm>
            <a:off x="1173464" y="5665315"/>
            <a:ext cx="26700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smtClean="0"/>
              <a:t>Software Architect</a:t>
            </a:r>
            <a:endParaRPr lang="pt-BR" sz="2200" b="1" dirty="0"/>
          </a:p>
        </p:txBody>
      </p:sp>
      <p:pic>
        <p:nvPicPr>
          <p:cNvPr id="10" name="Picture 2" descr="http://cdn1.iconfinder.com/data/icons/SHINE7/general/400/administrat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381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4" name="Picture 4" descr="http://videos.web-03.net/REVISTAS/net/imagens/102/2/image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490" y="2427898"/>
            <a:ext cx="486727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405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Mitos</a:t>
            </a:r>
            <a:endParaRPr lang="pt-BR" dirty="0"/>
          </a:p>
        </p:txBody>
      </p:sp>
      <p:sp>
        <p:nvSpPr>
          <p:cNvPr id="3" name="Rectangle 3"/>
          <p:cNvSpPr>
            <a:spLocks noGrp="1" noChangeArrowheads="1"/>
          </p:cNvSpPr>
          <p:nvPr>
            <p:ph idx="1"/>
          </p:nvPr>
        </p:nvSpPr>
        <p:spPr>
          <a:xfrm>
            <a:off x="205273" y="1527467"/>
            <a:ext cx="8229600" cy="973170"/>
          </a:xfrm>
        </p:spPr>
        <p:txBody>
          <a:bodyPr>
            <a:normAutofit fontScale="92500" lnSpcReduction="10000"/>
          </a:bodyPr>
          <a:lstStyle/>
          <a:p>
            <a:pPr marL="0" indent="0" algn="just" eaLnBrk="1" hangingPunct="1">
              <a:buFontTx/>
              <a:buNone/>
            </a:pPr>
            <a:r>
              <a:rPr lang="pt-BR" sz="3600" dirty="0" smtClean="0"/>
              <a:t>“Arquiteto é um desenvolvedor </a:t>
            </a:r>
            <a:r>
              <a:rPr lang="pt-BR" sz="3600" dirty="0" err="1" smtClean="0"/>
              <a:t>senior</a:t>
            </a:r>
            <a:r>
              <a:rPr lang="pt-BR" sz="3600" dirty="0" smtClean="0"/>
              <a:t>”</a:t>
            </a:r>
          </a:p>
          <a:p>
            <a:pPr marL="0" indent="0" eaLnBrk="1" hangingPunct="1">
              <a:buFontTx/>
              <a:buNone/>
            </a:pPr>
            <a:endParaRPr lang="pt-BR" dirty="0" smtClean="0"/>
          </a:p>
        </p:txBody>
      </p:sp>
      <p:pic>
        <p:nvPicPr>
          <p:cNvPr id="4" name="Picture 2" descr="https://encrypted-tbn3.google.com/images?q=tbn:ANd9GcTmCRXapUFdxVi6zhkERHy8XvXWAoX59K8Jgt2XBA9nQX8oApZ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6457" y="1360807"/>
            <a:ext cx="1399592" cy="1456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txBox="1">
            <a:spLocks noChangeArrowheads="1"/>
          </p:cNvSpPr>
          <p:nvPr/>
        </p:nvSpPr>
        <p:spPr bwMode="auto">
          <a:xfrm>
            <a:off x="4057723" y="3431185"/>
            <a:ext cx="5262466" cy="90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buFontTx/>
              <a:buNone/>
            </a:pPr>
            <a:r>
              <a:rPr lang="pt-BR" sz="3600" dirty="0" smtClean="0"/>
              <a:t>“Arquiteto trabalha sozinho”</a:t>
            </a:r>
          </a:p>
          <a:p>
            <a:pPr>
              <a:buFontTx/>
              <a:buNone/>
            </a:pPr>
            <a:endParaRPr lang="pt-BR" dirty="0" smtClean="0"/>
          </a:p>
        </p:txBody>
      </p:sp>
      <p:pic>
        <p:nvPicPr>
          <p:cNvPr id="7" name="Picture 2" descr="https://encrypted-tbn3.google.com/images?q=tbn:ANd9GcQq0myKRJNCv8SdsVuIF2gUlC3Vvc8y8mBk-ulBLVKa6uLUycCb0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584" y="3090782"/>
            <a:ext cx="1405139" cy="1337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txBox="1">
            <a:spLocks noChangeArrowheads="1"/>
          </p:cNvSpPr>
          <p:nvPr/>
        </p:nvSpPr>
        <p:spPr bwMode="auto">
          <a:xfrm>
            <a:off x="697739" y="5018863"/>
            <a:ext cx="9108733" cy="171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buFontTx/>
              <a:buNone/>
            </a:pPr>
            <a:r>
              <a:rPr lang="pt-BR" sz="3600" dirty="0" smtClean="0"/>
              <a:t>“Conhecendo técnicas de arquitetura, me torno um arquiteto”</a:t>
            </a:r>
          </a:p>
          <a:p>
            <a:pPr>
              <a:buFontTx/>
              <a:buNone/>
            </a:pPr>
            <a:endParaRPr lang="pt-BR" dirty="0" smtClean="0"/>
          </a:p>
        </p:txBody>
      </p:sp>
      <p:pic>
        <p:nvPicPr>
          <p:cNvPr id="9" name="Picture 4" descr="https://encrypted-tbn3.google.com/images?q=tbn:ANd9GcQvsNFMwEu8ZjDeTDkzJ1gSJ97vgC_JVIHn87ZJ4d8s6qfdVJzKa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5650" y="4506183"/>
            <a:ext cx="1386102" cy="171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902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Instrutor –Fábio Margarito Martins de Barros</a:t>
            </a:r>
            <a:endParaRPr lang="pt-BR" dirty="0"/>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03458"/>
            <a:ext cx="49149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F:\Users\Giovanni\Documents\Dot Net Architects\Logo\logo_.netarchicts_INTERNET.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1812" y="6103458"/>
            <a:ext cx="312420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1388" y="5990543"/>
            <a:ext cx="2466975"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Imagem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84759" y="2516765"/>
            <a:ext cx="2646362" cy="232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Espaço Reservado para Conteúdo 2"/>
          <p:cNvSpPr txBox="1">
            <a:spLocks/>
          </p:cNvSpPr>
          <p:nvPr/>
        </p:nvSpPr>
        <p:spPr bwMode="auto">
          <a:xfrm>
            <a:off x="250825" y="1557338"/>
            <a:ext cx="9010406"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Blip>
                <a:blip r:embed="rId6"/>
              </a:buBlip>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Blip>
                <a:blip r:embed="rId6"/>
              </a:buBlip>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Blip>
                <a:blip r:embed="rId6"/>
              </a:buBlip>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Blip>
                <a:blip r:embed="rId6"/>
              </a:buBlip>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Blip>
                <a:blip r:embed="rId6"/>
              </a:buBlip>
              <a:defRPr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Tenho de 13 anos de experiência em TI, dos quais, 7 como arquiteto de Instituições</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Financeiras</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Trabalho com </a:t>
            </a:r>
            <a:r>
              <a:rPr kumimoji="0" lang="pt-BR" sz="1800" b="0" i="0" u="none" strike="noStrike" kern="1200" cap="none" spc="0" normalizeH="0" baseline="0" noProof="0" dirty="0" err="1" smtClean="0">
                <a:ln>
                  <a:noFill/>
                </a:ln>
                <a:solidFill>
                  <a:srgbClr val="000000"/>
                </a:solidFill>
                <a:effectLst/>
                <a:uLnTx/>
                <a:uFillTx/>
                <a:latin typeface="Arial"/>
                <a:cs typeface="Arial"/>
              </a:rPr>
              <a:t>.Net</a:t>
            </a:r>
            <a:r>
              <a:rPr kumimoji="0" lang="pt-BR" sz="1800" b="0" i="0" u="none" strike="noStrike" kern="1200" cap="none" spc="0" normalizeH="0" baseline="0" noProof="0" dirty="0" smtClean="0">
                <a:ln>
                  <a:noFill/>
                </a:ln>
                <a:solidFill>
                  <a:srgbClr val="000000"/>
                </a:solidFill>
                <a:effectLst/>
                <a:uLnTx/>
                <a:uFillTx/>
                <a:latin typeface="Arial"/>
                <a:cs typeface="Arial"/>
              </a:rPr>
              <a:t> desde as versões Beta</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Fui autor de artigos para a revista </a:t>
            </a:r>
            <a:r>
              <a:rPr kumimoji="0" lang="pt-BR" sz="1800" b="0" i="0" u="none" strike="noStrike" kern="1200" cap="none" spc="0" normalizeH="0" baseline="0" noProof="0" dirty="0" err="1" smtClean="0">
                <a:ln>
                  <a:noFill/>
                </a:ln>
                <a:solidFill>
                  <a:srgbClr val="000000"/>
                </a:solidFill>
                <a:effectLst/>
                <a:uLnTx/>
                <a:uFillTx/>
                <a:latin typeface="Arial"/>
                <a:cs typeface="Arial"/>
              </a:rPr>
              <a:t>.Net</a:t>
            </a:r>
            <a:r>
              <a:rPr kumimoji="0" lang="pt-BR" sz="1800" b="0" i="0" u="none" strike="noStrike" kern="1200" cap="none" spc="0" normalizeH="0" baseline="0" noProof="0" dirty="0" smtClean="0">
                <a:ln>
                  <a:noFill/>
                </a:ln>
                <a:solidFill>
                  <a:srgbClr val="000000"/>
                </a:solidFill>
                <a:effectLst/>
                <a:uLnTx/>
                <a:uFillTx/>
                <a:latin typeface="Arial"/>
                <a:cs typeface="Arial"/>
              </a:rPr>
              <a:t> Magazine</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Sou Sócio do IASA(The Global IT Architect </a:t>
            </a:r>
            <a:r>
              <a:rPr kumimoji="0" lang="pt-BR" sz="1800" b="0" i="0" u="none" strike="noStrike" kern="1200" cap="none" spc="0" normalizeH="0" baseline="0" noProof="0" dirty="0" err="1" smtClean="0">
                <a:ln>
                  <a:noFill/>
                </a:ln>
                <a:solidFill>
                  <a:srgbClr val="000000"/>
                </a:solidFill>
                <a:effectLst/>
                <a:uLnTx/>
                <a:uFillTx/>
                <a:latin typeface="Arial"/>
                <a:cs typeface="Arial"/>
              </a:rPr>
              <a:t>Associaton</a:t>
            </a:r>
            <a:r>
              <a:rPr kumimoji="0" lang="pt-BR" sz="1800" b="0" i="0" u="none" strike="noStrike" kern="1200" cap="none" spc="0" normalizeH="0" baseline="0" noProof="0" dirty="0" smtClean="0">
                <a:ln>
                  <a:noFill/>
                </a:ln>
                <a:solidFill>
                  <a:srgbClr val="000000"/>
                </a:solidFill>
                <a:effectLst/>
                <a:uLnTx/>
                <a:uFillTx/>
                <a:latin typeface="Arial"/>
                <a:cs typeface="Arial"/>
              </a:rPr>
              <a:t>)</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Blip>
                <a:blip r:embed="rId6"/>
              </a:buBlip>
              <a:tabLst/>
              <a:defRPr/>
            </a:pPr>
            <a:endParaRPr kumimoji="0" lang="pt-BR" sz="2800" b="0" i="0" u="none" strike="noStrike" kern="1200" cap="none" spc="0" normalizeH="0" baseline="0" noProof="0" dirty="0" smtClean="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endParaRPr kumimoji="0" lang="pt-BR" sz="2800" b="0" i="0" u="none" strike="noStrike" kern="1200" cap="none" spc="0" normalizeH="0" baseline="0" noProof="0" dirty="0" smtClean="0">
              <a:ln>
                <a:noFill/>
              </a:ln>
              <a:solidFill>
                <a:srgbClr val="000000"/>
              </a:solidFill>
              <a:effectLst/>
              <a:uLnTx/>
              <a:uFillTx/>
              <a:latin typeface="Arial"/>
              <a:cs typeface="Arial"/>
            </a:endParaRPr>
          </a:p>
        </p:txBody>
      </p:sp>
    </p:spTree>
    <p:extLst>
      <p:ext uri="{BB962C8B-B14F-4D97-AF65-F5344CB8AC3E}">
        <p14:creationId xmlns:p14="http://schemas.microsoft.com/office/powerpoint/2010/main" val="6115966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6" name="Rectangle 3"/>
          <p:cNvSpPr txBox="1">
            <a:spLocks noChangeArrowheads="1"/>
          </p:cNvSpPr>
          <p:nvPr/>
        </p:nvSpPr>
        <p:spPr bwMode="auto">
          <a:xfrm>
            <a:off x="395287" y="1700213"/>
            <a:ext cx="11304343"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lgn="just" eaLnBrk="1" hangingPunct="1">
              <a:buFontTx/>
              <a:buNone/>
            </a:pPr>
            <a:r>
              <a:rPr lang="pt-BR" sz="3100" dirty="0">
                <a:solidFill>
                  <a:schemeClr val="bg1">
                    <a:lumMod val="50000"/>
                  </a:schemeClr>
                </a:solidFill>
                <a:latin typeface="+mn-lt"/>
                <a:cs typeface="+mn-cs"/>
              </a:rPr>
              <a:t>“Traços de caráter pessoais ou qualidades que cada um de nós tem. Em geral nos fazem o que somos, abrangendo nossas atitudes, hábitos e forma como interagimos com outras pessoas”</a:t>
            </a:r>
          </a:p>
          <a:p>
            <a:pPr algn="r" eaLnBrk="1" hangingPunct="1">
              <a:buFontTx/>
              <a:buNone/>
            </a:pPr>
            <a:r>
              <a:rPr lang="pt-BR" sz="1800" b="1" dirty="0" err="1">
                <a:solidFill>
                  <a:schemeClr val="bg1">
                    <a:lumMod val="65000"/>
                  </a:schemeClr>
                </a:solidFill>
              </a:rPr>
              <a:t>Career</a:t>
            </a:r>
            <a:r>
              <a:rPr lang="pt-BR" sz="1800" b="1" dirty="0">
                <a:solidFill>
                  <a:schemeClr val="bg1">
                    <a:lumMod val="65000"/>
                  </a:schemeClr>
                </a:solidFill>
              </a:rPr>
              <a:t> Planning</a:t>
            </a:r>
            <a:r>
              <a:rPr lang="pt-BR" dirty="0"/>
              <a:t> </a:t>
            </a:r>
          </a:p>
        </p:txBody>
      </p:sp>
      <p:sp>
        <p:nvSpPr>
          <p:cNvPr id="7" name="Retângulo 1"/>
          <p:cNvSpPr>
            <a:spLocks noChangeArrowheads="1"/>
          </p:cNvSpPr>
          <p:nvPr/>
        </p:nvSpPr>
        <p:spPr bwMode="auto">
          <a:xfrm>
            <a:off x="6911734" y="4063748"/>
            <a:ext cx="47863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lgn="r">
              <a:spcBef>
                <a:spcPct val="0"/>
              </a:spcBef>
              <a:buFontTx/>
              <a:buNone/>
            </a:pPr>
            <a:r>
              <a:rPr lang="pt-BR" sz="1100" dirty="0">
                <a:solidFill>
                  <a:schemeClr val="bg1">
                    <a:lumMod val="65000"/>
                  </a:schemeClr>
                </a:solidFill>
              </a:rPr>
              <a:t>Ref.: http://careerplanning.about.com/od/importantskills/a/soft-skills.htm</a:t>
            </a:r>
          </a:p>
        </p:txBody>
      </p:sp>
    </p:spTree>
    <p:extLst>
      <p:ext uri="{BB962C8B-B14F-4D97-AF65-F5344CB8AC3E}">
        <p14:creationId xmlns:p14="http://schemas.microsoft.com/office/powerpoint/2010/main" val="15123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8" name="Retângulo 1"/>
          <p:cNvSpPr>
            <a:spLocks noChangeArrowheads="1"/>
          </p:cNvSpPr>
          <p:nvPr/>
        </p:nvSpPr>
        <p:spPr bwMode="auto">
          <a:xfrm>
            <a:off x="7173547" y="6552542"/>
            <a:ext cx="47863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lgn="r">
              <a:spcBef>
                <a:spcPct val="0"/>
              </a:spcBef>
              <a:buFontTx/>
              <a:buNone/>
            </a:pPr>
            <a:r>
              <a:rPr lang="pt-BR" sz="1100" dirty="0">
                <a:solidFill>
                  <a:schemeClr val="bg1">
                    <a:lumMod val="65000"/>
                  </a:schemeClr>
                </a:solidFill>
              </a:rPr>
              <a:t>Ref.: http://careerplanning.about.com/od/importantskills/a/soft-skills.htm</a:t>
            </a:r>
          </a:p>
        </p:txBody>
      </p:sp>
      <p:pic>
        <p:nvPicPr>
          <p:cNvPr id="9" name="Picture 2" descr="http://wpcontent.answcdn.com/wikipedia/commons/thumb/0/03/Persons.svg/190px-Pers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514" y="2392363"/>
            <a:ext cx="1481138" cy="263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aixaDeTexto 9"/>
          <p:cNvSpPr txBox="1"/>
          <p:nvPr/>
        </p:nvSpPr>
        <p:spPr>
          <a:xfrm>
            <a:off x="2299189" y="1784350"/>
            <a:ext cx="2543175" cy="523875"/>
          </a:xfrm>
          <a:prstGeom prst="rect">
            <a:avLst/>
          </a:prstGeom>
          <a:noFill/>
        </p:spPr>
        <p:txBody>
          <a:bodyPr wrap="none">
            <a:spAutoFit/>
          </a:bodyPr>
          <a:lstStyle/>
          <a:p>
            <a:pPr>
              <a:defRPr/>
            </a:pPr>
            <a:r>
              <a:rPr lang="pt-BR" sz="2800" b="1" dirty="0">
                <a:solidFill>
                  <a:srgbClr val="0794CE"/>
                </a:solidFill>
                <a:latin typeface="+mn-lt"/>
                <a:cs typeface="+mn-cs"/>
              </a:rPr>
              <a:t>Comunicação</a:t>
            </a:r>
          </a:p>
        </p:txBody>
      </p:sp>
      <p:sp>
        <p:nvSpPr>
          <p:cNvPr id="11" name="CaixaDeTexto 7"/>
          <p:cNvSpPr txBox="1">
            <a:spLocks noChangeArrowheads="1"/>
          </p:cNvSpPr>
          <p:nvPr/>
        </p:nvSpPr>
        <p:spPr bwMode="auto">
          <a:xfrm>
            <a:off x="2075352" y="4505325"/>
            <a:ext cx="25034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Relações </a:t>
            </a:r>
          </a:p>
          <a:p>
            <a:pPr>
              <a:spcBef>
                <a:spcPct val="0"/>
              </a:spcBef>
              <a:buFontTx/>
              <a:buNone/>
            </a:pPr>
            <a:r>
              <a:rPr lang="pt-BR" b="1">
                <a:solidFill>
                  <a:srgbClr val="0794CE"/>
                </a:solidFill>
              </a:rPr>
              <a:t>Interpessoais</a:t>
            </a:r>
          </a:p>
        </p:txBody>
      </p:sp>
      <p:sp>
        <p:nvSpPr>
          <p:cNvPr id="12" name="CaixaDeTexto 8"/>
          <p:cNvSpPr txBox="1">
            <a:spLocks noChangeArrowheads="1"/>
          </p:cNvSpPr>
          <p:nvPr/>
        </p:nvSpPr>
        <p:spPr bwMode="auto">
          <a:xfrm>
            <a:off x="7068039" y="1697038"/>
            <a:ext cx="26400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Resolução de problemas</a:t>
            </a:r>
          </a:p>
        </p:txBody>
      </p:sp>
      <p:sp>
        <p:nvSpPr>
          <p:cNvPr id="13" name="CaixaDeTexto 9"/>
          <p:cNvSpPr txBox="1">
            <a:spLocks noChangeArrowheads="1"/>
          </p:cNvSpPr>
          <p:nvPr/>
        </p:nvSpPr>
        <p:spPr bwMode="auto">
          <a:xfrm>
            <a:off x="7763364" y="3622675"/>
            <a:ext cx="2284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Escuta ativa</a:t>
            </a:r>
          </a:p>
        </p:txBody>
      </p:sp>
      <p:sp>
        <p:nvSpPr>
          <p:cNvPr id="14" name="CaixaDeTexto 10"/>
          <p:cNvSpPr txBox="1">
            <a:spLocks noChangeArrowheads="1"/>
          </p:cNvSpPr>
          <p:nvPr/>
        </p:nvSpPr>
        <p:spPr bwMode="auto">
          <a:xfrm>
            <a:off x="6755302" y="5135563"/>
            <a:ext cx="237648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Aprendizado ativo</a:t>
            </a:r>
          </a:p>
        </p:txBody>
      </p:sp>
    </p:spTree>
    <p:extLst>
      <p:ext uri="{BB962C8B-B14F-4D97-AF65-F5344CB8AC3E}">
        <p14:creationId xmlns:p14="http://schemas.microsoft.com/office/powerpoint/2010/main" val="348419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15" name="Rectangle 3"/>
          <p:cNvSpPr>
            <a:spLocks noGrp="1" noChangeArrowheads="1"/>
          </p:cNvSpPr>
          <p:nvPr>
            <p:ph idx="1"/>
          </p:nvPr>
        </p:nvSpPr>
        <p:spPr>
          <a:xfrm>
            <a:off x="205273" y="1527467"/>
            <a:ext cx="8229600" cy="973170"/>
          </a:xfrm>
        </p:spPr>
        <p:txBody>
          <a:bodyPr>
            <a:normAutofit fontScale="92500" lnSpcReduction="10000"/>
          </a:bodyPr>
          <a:lstStyle/>
          <a:p>
            <a:pPr marL="0" indent="0" algn="just" eaLnBrk="1" hangingPunct="1">
              <a:buFontTx/>
              <a:buNone/>
            </a:pPr>
            <a:r>
              <a:rPr lang="pt-BR" sz="3600" dirty="0" smtClean="0"/>
              <a:t>Qual problema em negligenciar?</a:t>
            </a:r>
          </a:p>
          <a:p>
            <a:pPr marL="0" indent="0" eaLnBrk="1" hangingPunct="1">
              <a:buFontTx/>
              <a:buNone/>
            </a:pPr>
            <a:endParaRPr lang="pt-BR" dirty="0" smtClean="0"/>
          </a:p>
        </p:txBody>
      </p:sp>
      <p:sp>
        <p:nvSpPr>
          <p:cNvPr id="16" name="CaixaDeTexto 15"/>
          <p:cNvSpPr txBox="1"/>
          <p:nvPr/>
        </p:nvSpPr>
        <p:spPr>
          <a:xfrm>
            <a:off x="6399120" y="4088207"/>
            <a:ext cx="4315772" cy="523220"/>
          </a:xfrm>
          <a:prstGeom prst="rect">
            <a:avLst/>
          </a:prstGeom>
          <a:noFill/>
        </p:spPr>
        <p:txBody>
          <a:bodyPr wrap="square">
            <a:spAutoFit/>
          </a:bodyPr>
          <a:lstStyle/>
          <a:p>
            <a:pPr>
              <a:defRPr/>
            </a:pPr>
            <a:r>
              <a:rPr lang="pt-BR" sz="2800" b="1" dirty="0">
                <a:solidFill>
                  <a:srgbClr val="0794CE"/>
                </a:solidFill>
                <a:latin typeface="+mn-lt"/>
                <a:cs typeface="+mn-cs"/>
              </a:rPr>
              <a:t>Tudo começou assim</a:t>
            </a:r>
          </a:p>
        </p:txBody>
      </p:sp>
      <p:pic>
        <p:nvPicPr>
          <p:cNvPr id="17" name="Picture 2" descr="https://lh4.googleusercontent.com/-M-bvDEZx-Yo/TH2jil8zDDI/AAAAAAAAIu4/vnmA8gKjTLs/w602-h802-no/DSC007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370" y="2500637"/>
            <a:ext cx="3045921" cy="40578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99419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ixaDeTexto 14"/>
          <p:cNvSpPr txBox="1"/>
          <p:nvPr/>
        </p:nvSpPr>
        <p:spPr>
          <a:xfrm>
            <a:off x="334719" y="3814152"/>
            <a:ext cx="5022850" cy="523875"/>
          </a:xfrm>
          <a:prstGeom prst="rect">
            <a:avLst/>
          </a:prstGeom>
          <a:noFill/>
        </p:spPr>
        <p:txBody>
          <a:bodyPr wrap="none">
            <a:spAutoFit/>
          </a:bodyPr>
          <a:lstStyle/>
          <a:p>
            <a:pPr>
              <a:defRPr/>
            </a:pPr>
            <a:r>
              <a:rPr lang="pt-BR" sz="2800" b="1" dirty="0">
                <a:solidFill>
                  <a:srgbClr val="0794CE"/>
                </a:solidFill>
                <a:latin typeface="+mn-lt"/>
                <a:cs typeface="+mn-cs"/>
              </a:rPr>
              <a:t>Mas eu me enxergava assim</a:t>
            </a:r>
          </a:p>
        </p:txBody>
      </p:sp>
      <p:pic>
        <p:nvPicPr>
          <p:cNvPr id="16" name="Picture 2" descr="http://static.hdw.eweb4.com/media/wallpapers_1920x1200/movies/1/1/ned-stark-game-of-thrones-movie-hd-wallpaper-1920x1200-474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7057" y="2242804"/>
            <a:ext cx="6108487" cy="38164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9"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smtClean="0"/>
              <a:t>Habilidades – SoftSkills</a:t>
            </a:r>
            <a:endParaRPr lang="pt-BR" dirty="0"/>
          </a:p>
        </p:txBody>
      </p:sp>
    </p:spTree>
    <p:extLst>
      <p:ext uri="{BB962C8B-B14F-4D97-AF65-F5344CB8AC3E}">
        <p14:creationId xmlns:p14="http://schemas.microsoft.com/office/powerpoint/2010/main" val="57865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ixaDeTexto 14"/>
          <p:cNvSpPr txBox="1"/>
          <p:nvPr/>
        </p:nvSpPr>
        <p:spPr>
          <a:xfrm>
            <a:off x="334719" y="3814152"/>
            <a:ext cx="1898277" cy="523220"/>
          </a:xfrm>
          <a:prstGeom prst="rect">
            <a:avLst/>
          </a:prstGeom>
          <a:noFill/>
        </p:spPr>
        <p:txBody>
          <a:bodyPr wrap="none">
            <a:spAutoFit/>
          </a:bodyPr>
          <a:lstStyle/>
          <a:p>
            <a:pPr>
              <a:defRPr/>
            </a:pPr>
            <a:r>
              <a:rPr lang="pt-BR" sz="2800" b="1" dirty="0" smtClean="0">
                <a:solidFill>
                  <a:srgbClr val="0794CE"/>
                </a:solidFill>
                <a:latin typeface="+mn-lt"/>
                <a:cs typeface="+mn-cs"/>
              </a:rPr>
              <a:t>Tem jeito?</a:t>
            </a:r>
            <a:endParaRPr lang="pt-BR" sz="2800" b="1" dirty="0">
              <a:solidFill>
                <a:srgbClr val="0794CE"/>
              </a:solidFill>
              <a:latin typeface="+mn-lt"/>
              <a:cs typeface="+mn-cs"/>
            </a:endParaRPr>
          </a:p>
        </p:txBody>
      </p:sp>
      <p:sp>
        <p:nvSpPr>
          <p:cNvPr id="19"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smtClean="0"/>
              <a:t>Habilidades – SoftSkills</a:t>
            </a:r>
            <a:endParaRPr lang="pt-BR" dirty="0"/>
          </a:p>
        </p:txBody>
      </p:sp>
    </p:spTree>
    <p:extLst>
      <p:ext uri="{BB962C8B-B14F-4D97-AF65-F5344CB8AC3E}">
        <p14:creationId xmlns:p14="http://schemas.microsoft.com/office/powerpoint/2010/main" val="23118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6" name="CaixaDeTexto 5"/>
          <p:cNvSpPr txBox="1"/>
          <p:nvPr/>
        </p:nvSpPr>
        <p:spPr>
          <a:xfrm>
            <a:off x="217488" y="1844675"/>
            <a:ext cx="3163887" cy="523875"/>
          </a:xfrm>
          <a:prstGeom prst="rect">
            <a:avLst/>
          </a:prstGeom>
          <a:noFill/>
        </p:spPr>
        <p:txBody>
          <a:bodyPr wrap="none">
            <a:spAutoFit/>
          </a:bodyPr>
          <a:lstStyle/>
          <a:p>
            <a:pPr>
              <a:defRPr/>
            </a:pPr>
            <a:r>
              <a:rPr lang="pt-BR" sz="2800" b="1" dirty="0">
                <a:solidFill>
                  <a:srgbClr val="0794CE"/>
                </a:solidFill>
                <a:latin typeface="+mn-lt"/>
                <a:cs typeface="+mn-cs"/>
              </a:rPr>
              <a:t>Auto consciência</a:t>
            </a:r>
          </a:p>
        </p:txBody>
      </p:sp>
      <p:pic>
        <p:nvPicPr>
          <p:cNvPr id="7" name="Picture 2" descr="http://upload.wikimedia.org/wikipedia/commons/thumb/2/2a/SWOT_pt.svg/1092px-SWOT_pt.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2236" y="2637571"/>
            <a:ext cx="4068762" cy="381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595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8" name="CaixaDeTexto 7"/>
          <p:cNvSpPr txBox="1"/>
          <p:nvPr/>
        </p:nvSpPr>
        <p:spPr>
          <a:xfrm>
            <a:off x="217488" y="1844675"/>
            <a:ext cx="5440362" cy="523875"/>
          </a:xfrm>
          <a:prstGeom prst="rect">
            <a:avLst/>
          </a:prstGeom>
          <a:noFill/>
        </p:spPr>
        <p:txBody>
          <a:bodyPr wrap="none">
            <a:spAutoFit/>
          </a:bodyPr>
          <a:lstStyle/>
          <a:p>
            <a:pPr>
              <a:defRPr/>
            </a:pPr>
            <a:r>
              <a:rPr lang="pt-BR" sz="2800" b="1" dirty="0">
                <a:solidFill>
                  <a:srgbClr val="0794CE"/>
                </a:solidFill>
                <a:latin typeface="+mn-lt"/>
                <a:cs typeface="+mn-cs"/>
              </a:rPr>
              <a:t>Entender a cultura da empresa</a:t>
            </a:r>
          </a:p>
        </p:txBody>
      </p:sp>
      <p:sp>
        <p:nvSpPr>
          <p:cNvPr id="9" name="Retângulo 8"/>
          <p:cNvSpPr/>
          <p:nvPr/>
        </p:nvSpPr>
        <p:spPr>
          <a:xfrm>
            <a:off x="250824" y="2773363"/>
            <a:ext cx="11487883" cy="2000548"/>
          </a:xfrm>
          <a:prstGeom prst="rect">
            <a:avLst/>
          </a:prstGeom>
          <a:noFill/>
        </p:spPr>
        <p:txBody>
          <a:bodyPr wrap="square">
            <a:spAutoFit/>
          </a:bodyPr>
          <a:lstStyle/>
          <a:p>
            <a:pPr algn="just">
              <a:defRPr/>
            </a:pPr>
            <a:r>
              <a:rPr lang="pt-BR" sz="3100" dirty="0">
                <a:solidFill>
                  <a:schemeClr val="bg1">
                    <a:lumMod val="50000"/>
                  </a:schemeClr>
                </a:solidFill>
                <a:latin typeface="+mn-lt"/>
                <a:cs typeface="+mn-cs"/>
              </a:rPr>
              <a:t>“Entende-se por cultura empresarial a maneira de pensar e agir, o modelo de comportamento consciente ou inconsciente forjado ao longo do tempo, que norteia as decisões tomadas em todos os níveis da organização. “</a:t>
            </a:r>
          </a:p>
        </p:txBody>
      </p:sp>
      <p:sp>
        <p:nvSpPr>
          <p:cNvPr id="10" name="Retângulo 2"/>
          <p:cNvSpPr>
            <a:spLocks noChangeArrowheads="1"/>
          </p:cNvSpPr>
          <p:nvPr/>
        </p:nvSpPr>
        <p:spPr bwMode="auto">
          <a:xfrm>
            <a:off x="7166707" y="4962824"/>
            <a:ext cx="4572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sz="800" dirty="0" smtClean="0">
                <a:solidFill>
                  <a:schemeClr val="bg1">
                    <a:lumMod val="65000"/>
                  </a:schemeClr>
                </a:solidFill>
              </a:rPr>
              <a:t>Ref.: http</a:t>
            </a:r>
            <a:r>
              <a:rPr lang="pt-BR" sz="800" dirty="0">
                <a:solidFill>
                  <a:schemeClr val="bg1">
                    <a:lumMod val="65000"/>
                  </a:schemeClr>
                </a:solidFill>
              </a:rPr>
              <a:t>://www.administradores.com.br/artigos/academico/o-valor-da-cultura-empresarial/856/</a:t>
            </a:r>
          </a:p>
        </p:txBody>
      </p:sp>
    </p:spTree>
    <p:extLst>
      <p:ext uri="{BB962C8B-B14F-4D97-AF65-F5344CB8AC3E}">
        <p14:creationId xmlns:p14="http://schemas.microsoft.com/office/powerpoint/2010/main" val="275156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6" name="CaixaDeTexto 5"/>
          <p:cNvSpPr txBox="1"/>
          <p:nvPr/>
        </p:nvSpPr>
        <p:spPr>
          <a:xfrm>
            <a:off x="217488" y="1844675"/>
            <a:ext cx="1824037" cy="523875"/>
          </a:xfrm>
          <a:prstGeom prst="rect">
            <a:avLst/>
          </a:prstGeom>
          <a:noFill/>
        </p:spPr>
        <p:txBody>
          <a:bodyPr wrap="none">
            <a:spAutoFit/>
          </a:bodyPr>
          <a:lstStyle/>
          <a:p>
            <a:pPr>
              <a:defRPr/>
            </a:pPr>
            <a:r>
              <a:rPr lang="pt-BR" sz="2800" b="1" i="1" dirty="0">
                <a:solidFill>
                  <a:srgbClr val="0794CE"/>
                </a:solidFill>
                <a:latin typeface="+mn-lt"/>
                <a:cs typeface="+mn-cs"/>
              </a:rPr>
              <a:t>Coaching</a:t>
            </a:r>
          </a:p>
        </p:txBody>
      </p:sp>
      <p:sp>
        <p:nvSpPr>
          <p:cNvPr id="7" name="Retângulo 6"/>
          <p:cNvSpPr/>
          <p:nvPr/>
        </p:nvSpPr>
        <p:spPr>
          <a:xfrm>
            <a:off x="250825" y="2636838"/>
            <a:ext cx="11652006" cy="1523494"/>
          </a:xfrm>
          <a:prstGeom prst="rect">
            <a:avLst/>
          </a:prstGeom>
          <a:noFill/>
        </p:spPr>
        <p:txBody>
          <a:bodyPr wrap="square">
            <a:spAutoFit/>
          </a:bodyPr>
          <a:lstStyle/>
          <a:p>
            <a:pPr algn="just">
              <a:defRPr/>
            </a:pPr>
            <a:r>
              <a:rPr lang="pt-BR" sz="3100" dirty="0">
                <a:solidFill>
                  <a:schemeClr val="bg1">
                    <a:lumMod val="50000"/>
                  </a:schemeClr>
                </a:solidFill>
                <a:latin typeface="+mn-lt"/>
                <a:cs typeface="+mn-cs"/>
              </a:rPr>
              <a:t>“Coaching é um processo definido com um acordo entre o </a:t>
            </a:r>
            <a:r>
              <a:rPr lang="pt-BR" sz="3100" dirty="0" err="1">
                <a:solidFill>
                  <a:schemeClr val="bg1">
                    <a:lumMod val="50000"/>
                  </a:schemeClr>
                </a:solidFill>
                <a:latin typeface="+mn-lt"/>
                <a:cs typeface="+mn-cs"/>
              </a:rPr>
              <a:t>coach</a:t>
            </a:r>
            <a:r>
              <a:rPr lang="pt-BR" sz="3100" dirty="0">
                <a:solidFill>
                  <a:schemeClr val="bg1">
                    <a:lumMod val="50000"/>
                  </a:schemeClr>
                </a:solidFill>
                <a:latin typeface="+mn-lt"/>
                <a:cs typeface="+mn-cs"/>
              </a:rPr>
              <a:t> (profissional) e o </a:t>
            </a:r>
            <a:r>
              <a:rPr lang="pt-BR" sz="3100" dirty="0" err="1">
                <a:solidFill>
                  <a:schemeClr val="bg1">
                    <a:lumMod val="50000"/>
                  </a:schemeClr>
                </a:solidFill>
                <a:latin typeface="+mn-lt"/>
                <a:cs typeface="+mn-cs"/>
              </a:rPr>
              <a:t>coachee</a:t>
            </a:r>
            <a:r>
              <a:rPr lang="pt-BR" sz="3100" dirty="0">
                <a:solidFill>
                  <a:schemeClr val="bg1">
                    <a:lumMod val="50000"/>
                  </a:schemeClr>
                </a:solidFill>
                <a:latin typeface="+mn-lt"/>
                <a:cs typeface="+mn-cs"/>
              </a:rPr>
              <a:t> (cliente) para atingir a um objetivo desejado pelo cliente. “</a:t>
            </a:r>
          </a:p>
        </p:txBody>
      </p:sp>
      <p:sp>
        <p:nvSpPr>
          <p:cNvPr id="11" name="Retângulo 2"/>
          <p:cNvSpPr>
            <a:spLocks noChangeArrowheads="1"/>
          </p:cNvSpPr>
          <p:nvPr/>
        </p:nvSpPr>
        <p:spPr bwMode="auto">
          <a:xfrm>
            <a:off x="10078293" y="4160332"/>
            <a:ext cx="182453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pt-BR" sz="800" dirty="0">
                <a:solidFill>
                  <a:schemeClr val="bg1">
                    <a:lumMod val="65000"/>
                  </a:schemeClr>
                </a:solidFill>
                <a:latin typeface="Arial" panose="020B0604020202020204" pitchFamily="34" charset="0"/>
                <a:cs typeface="Arial" panose="020B0604020202020204" pitchFamily="34" charset="0"/>
              </a:rPr>
              <a:t>http://pt.wikipedia.org/wiki/Coaching</a:t>
            </a:r>
          </a:p>
        </p:txBody>
      </p:sp>
    </p:spTree>
    <p:extLst>
      <p:ext uri="{BB962C8B-B14F-4D97-AF65-F5344CB8AC3E}">
        <p14:creationId xmlns:p14="http://schemas.microsoft.com/office/powerpoint/2010/main" val="98375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Leitura Complementar</a:t>
            </a:r>
            <a:endParaRPr lang="pt-BR" dirty="0"/>
          </a:p>
        </p:txBody>
      </p:sp>
      <p:sp>
        <p:nvSpPr>
          <p:cNvPr id="3" name="Rectangle 3"/>
          <p:cNvSpPr>
            <a:spLocks noGrp="1" noChangeArrowheads="1"/>
          </p:cNvSpPr>
          <p:nvPr>
            <p:ph idx="1"/>
          </p:nvPr>
        </p:nvSpPr>
        <p:spPr>
          <a:xfrm>
            <a:off x="391297" y="1723983"/>
            <a:ext cx="11265244" cy="4525962"/>
          </a:xfrm>
        </p:spPr>
        <p:txBody>
          <a:bodyPr>
            <a:noAutofit/>
          </a:bodyPr>
          <a:lstStyle/>
          <a:p>
            <a:pPr>
              <a:defRPr/>
            </a:pPr>
            <a:r>
              <a:rPr lang="pt-BR" sz="1800" dirty="0"/>
              <a:t>Are </a:t>
            </a:r>
            <a:r>
              <a:rPr lang="pt-BR" sz="1800" dirty="0" err="1"/>
              <a:t>You</a:t>
            </a:r>
            <a:r>
              <a:rPr lang="pt-BR" sz="1800" dirty="0"/>
              <a:t> a Software Architect</a:t>
            </a:r>
            <a:r>
              <a:rPr lang="pt-BR" sz="1800" dirty="0" smtClean="0"/>
              <a:t>?:</a:t>
            </a:r>
            <a:r>
              <a:rPr lang="pt-BR" sz="1800" dirty="0"/>
              <a:t> </a:t>
            </a:r>
            <a:r>
              <a:rPr lang="pt-BR" sz="1400" dirty="0" smtClean="0">
                <a:hlinkClick r:id="rId2"/>
              </a:rPr>
              <a:t>http</a:t>
            </a:r>
            <a:r>
              <a:rPr lang="pt-BR" sz="1400" dirty="0">
                <a:hlinkClick r:id="rId2"/>
              </a:rPr>
              <a:t>://www.infoq.com/articles/brown-are-you-a-software-architect/</a:t>
            </a:r>
            <a:endParaRPr lang="pt-BR" sz="1400" dirty="0"/>
          </a:p>
          <a:p>
            <a:pPr>
              <a:defRPr/>
            </a:pPr>
            <a:r>
              <a:rPr lang="pt-BR" sz="1800" dirty="0"/>
              <a:t>Fundamentos de arquitetura de </a:t>
            </a:r>
            <a:r>
              <a:rPr lang="pt-BR" sz="1800" dirty="0" smtClean="0"/>
              <a:t>software: </a:t>
            </a:r>
            <a:r>
              <a:rPr lang="pt-BR" sz="1400" dirty="0" smtClean="0">
                <a:hlinkClick r:id="rId3"/>
              </a:rPr>
              <a:t>http</a:t>
            </a:r>
            <a:r>
              <a:rPr lang="pt-BR" sz="1400" dirty="0">
                <a:hlinkClick r:id="rId3"/>
              </a:rPr>
              <a:t>://cnx.org/content/m17524/latest/</a:t>
            </a:r>
            <a:endParaRPr lang="pt-BR" sz="1400" dirty="0"/>
          </a:p>
          <a:p>
            <a:pPr>
              <a:defRPr/>
            </a:pPr>
            <a:r>
              <a:rPr lang="pt-BR" sz="1800" dirty="0"/>
              <a:t>As qualidades de um arquiteto de </a:t>
            </a:r>
            <a:r>
              <a:rPr lang="pt-BR" sz="1800" dirty="0" smtClean="0"/>
              <a:t>software: </a:t>
            </a:r>
            <a:r>
              <a:rPr lang="pt-BR" sz="1400" dirty="0" smtClean="0">
                <a:hlinkClick r:id="rId4"/>
              </a:rPr>
              <a:t>http</a:t>
            </a:r>
            <a:r>
              <a:rPr lang="pt-BR" sz="1400" dirty="0">
                <a:hlinkClick r:id="rId4"/>
              </a:rPr>
              <a:t>://www.infoq.com/br/news/2009/01/Architect-Qualities</a:t>
            </a:r>
            <a:endParaRPr lang="pt-BR" sz="1400" dirty="0"/>
          </a:p>
          <a:p>
            <a:pPr>
              <a:defRPr/>
            </a:pPr>
            <a:r>
              <a:rPr lang="pt-BR" sz="1800" dirty="0"/>
              <a:t>Livro</a:t>
            </a:r>
            <a:r>
              <a:rPr lang="pt-BR" sz="1800" dirty="0" smtClean="0"/>
              <a:t>: Software </a:t>
            </a:r>
            <a:r>
              <a:rPr lang="pt-BR" sz="1800" dirty="0" err="1"/>
              <a:t>architecture</a:t>
            </a:r>
            <a:r>
              <a:rPr lang="pt-BR" sz="1800" dirty="0"/>
              <a:t> </a:t>
            </a:r>
            <a:r>
              <a:rPr lang="pt-BR" sz="1800" dirty="0" smtClean="0"/>
              <a:t>in </a:t>
            </a:r>
            <a:r>
              <a:rPr lang="pt-BR" sz="1800" dirty="0" err="1" smtClean="0"/>
              <a:t>pratice</a:t>
            </a:r>
            <a:r>
              <a:rPr lang="pt-BR" sz="1800" dirty="0" smtClean="0"/>
              <a:t>: </a:t>
            </a:r>
            <a:r>
              <a:rPr lang="pt-BR" sz="1400" dirty="0" smtClean="0"/>
              <a:t>Autores: </a:t>
            </a:r>
            <a:r>
              <a:rPr lang="pt-BR" sz="1400" dirty="0" err="1" smtClean="0"/>
              <a:t>Len</a:t>
            </a:r>
            <a:r>
              <a:rPr lang="pt-BR" sz="1400" dirty="0" smtClean="0"/>
              <a:t> </a:t>
            </a:r>
            <a:r>
              <a:rPr lang="pt-BR" sz="1400" dirty="0"/>
              <a:t>Baixo, Paul </a:t>
            </a:r>
            <a:r>
              <a:rPr lang="pt-BR" sz="1400" dirty="0" err="1"/>
              <a:t>Clements</a:t>
            </a:r>
            <a:r>
              <a:rPr lang="pt-BR" sz="1400" dirty="0"/>
              <a:t>, Rick </a:t>
            </a:r>
            <a:r>
              <a:rPr lang="pt-BR" sz="1400" dirty="0" err="1" smtClean="0"/>
              <a:t>Kazman</a:t>
            </a:r>
            <a:endParaRPr lang="pt-BR" sz="1400" dirty="0" smtClean="0"/>
          </a:p>
          <a:p>
            <a:pPr>
              <a:defRPr/>
            </a:pPr>
            <a:r>
              <a:rPr lang="pt-BR" sz="1800" dirty="0"/>
              <a:t>Enterprise </a:t>
            </a:r>
            <a:r>
              <a:rPr lang="pt-BR" sz="1800" dirty="0" err="1"/>
              <a:t>Architecture</a:t>
            </a:r>
            <a:r>
              <a:rPr lang="pt-BR" sz="1800" dirty="0"/>
              <a:t>: A arquitetura corporativa e o papel do arquiteto de TI</a:t>
            </a:r>
            <a:r>
              <a:rPr lang="pt-BR" sz="1400" b="1" dirty="0" smtClean="0"/>
              <a:t>: </a:t>
            </a:r>
            <a:r>
              <a:rPr lang="pt-BR" sz="1400" dirty="0" smtClean="0"/>
              <a:t> </a:t>
            </a:r>
            <a:r>
              <a:rPr lang="pt-BR" sz="1400" dirty="0">
                <a:hlinkClick r:id="rId5"/>
              </a:rPr>
              <a:t>http://</a:t>
            </a:r>
            <a:r>
              <a:rPr lang="pt-BR" sz="1400" dirty="0" smtClean="0">
                <a:hlinkClick r:id="rId5"/>
              </a:rPr>
              <a:t>msdn.microsoft.com/pt-br/library/gg490650.aspx</a:t>
            </a:r>
            <a:endParaRPr lang="pt-BR" sz="1400" dirty="0" smtClean="0"/>
          </a:p>
          <a:p>
            <a:pPr>
              <a:defRPr/>
            </a:pPr>
            <a:endParaRPr lang="pt-BR" sz="1400" dirty="0"/>
          </a:p>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788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Revisitando Orientação a Objetos</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301708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Instrutor –Leandro Ribeiro</a:t>
            </a:r>
            <a:endParaRPr lang="pt-BR" dirty="0"/>
          </a:p>
        </p:txBody>
      </p:sp>
      <p:sp>
        <p:nvSpPr>
          <p:cNvPr id="4" name="Rectangle 3"/>
          <p:cNvSpPr txBox="1">
            <a:spLocks noChangeArrowheads="1"/>
          </p:cNvSpPr>
          <p:nvPr/>
        </p:nvSpPr>
        <p:spPr bwMode="auto">
          <a:xfrm>
            <a:off x="238539" y="1577496"/>
            <a:ext cx="11741426"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defRPr/>
            </a:pPr>
            <a:r>
              <a:rPr lang="pt-BR" sz="2000" dirty="0">
                <a:solidFill>
                  <a:schemeClr val="tx1">
                    <a:lumMod val="75000"/>
                    <a:lumOff val="25000"/>
                  </a:schemeClr>
                </a:solidFill>
              </a:rPr>
              <a:t>Mais de 10 anos experiência com desenvolvimento de aplicações na plataforma Microsoft.NET em diversas plataformas, atuou em mais de 20 projetos em diversos clientes governamentais e privados;</a:t>
            </a:r>
          </a:p>
          <a:p>
            <a:pPr>
              <a:defRPr/>
            </a:pPr>
            <a:r>
              <a:rPr lang="pt-BR" sz="2000" dirty="0">
                <a:solidFill>
                  <a:schemeClr val="tx1">
                    <a:lumMod val="75000"/>
                    <a:lumOff val="25000"/>
                  </a:schemeClr>
                </a:solidFill>
              </a:rPr>
              <a:t>Evangelista de métodos ágeis, certificado Scrum Master pela Scrum.Org e Scrum Master e Scrum Developer pela Scrum Alliance</a:t>
            </a:r>
          </a:p>
          <a:p>
            <a:pPr>
              <a:defRPr/>
            </a:pPr>
            <a:r>
              <a:rPr lang="pt-BR" sz="2000" dirty="0">
                <a:solidFill>
                  <a:schemeClr val="tx1">
                    <a:lumMod val="75000"/>
                    <a:lumOff val="25000"/>
                  </a:schemeClr>
                </a:solidFill>
              </a:rPr>
              <a:t>Atualmente atuando como arquiteto de software e scrum master e coach em práticas de engenharia de software tais </a:t>
            </a:r>
            <a:r>
              <a:rPr lang="pt-BR" sz="2000" dirty="0" smtClean="0">
                <a:solidFill>
                  <a:schemeClr val="tx1">
                    <a:lumMod val="75000"/>
                    <a:lumOff val="25000"/>
                  </a:schemeClr>
                </a:solidFill>
              </a:rPr>
              <a:t>como testes </a:t>
            </a:r>
            <a:r>
              <a:rPr lang="pt-BR" sz="2000" dirty="0">
                <a:solidFill>
                  <a:schemeClr val="tx1">
                    <a:lumMod val="75000"/>
                    <a:lumOff val="25000"/>
                  </a:schemeClr>
                </a:solidFill>
              </a:rPr>
              <a:t>automatizados, ATDD, BDD e integração contínua</a:t>
            </a:r>
            <a:r>
              <a:rPr lang="pt-BR" sz="2000" dirty="0" smtClean="0">
                <a:solidFill>
                  <a:schemeClr val="tx1">
                    <a:lumMod val="75000"/>
                    <a:lumOff val="25000"/>
                  </a:schemeClr>
                </a:solidFill>
              </a:rPr>
              <a:t>.</a:t>
            </a:r>
          </a:p>
          <a:p>
            <a:pPr>
              <a:defRPr/>
            </a:pPr>
            <a:r>
              <a:rPr lang="pt-BR" sz="2000" dirty="0" smtClean="0">
                <a:solidFill>
                  <a:schemeClr val="tx1">
                    <a:lumMod val="75000"/>
                    <a:lumOff val="25000"/>
                  </a:schemeClr>
                </a:solidFill>
                <a:hlinkClick r:id="rId2"/>
              </a:rPr>
              <a:t>http://www.leandroribeiro.com</a:t>
            </a:r>
            <a:r>
              <a:rPr lang="pt-BR" sz="2000" dirty="0">
                <a:solidFill>
                  <a:schemeClr val="tx1">
                    <a:lumMod val="75000"/>
                    <a:lumOff val="25000"/>
                  </a:schemeClr>
                </a:solidFill>
              </a:rPr>
              <a:t/>
            </a:r>
            <a:br>
              <a:rPr lang="pt-BR" sz="2000" dirty="0">
                <a:solidFill>
                  <a:schemeClr val="tx1">
                    <a:lumMod val="75000"/>
                    <a:lumOff val="25000"/>
                  </a:schemeClr>
                </a:solidFill>
              </a:rPr>
            </a:br>
            <a:r>
              <a:rPr lang="pt-BR" sz="2000" dirty="0">
                <a:solidFill>
                  <a:schemeClr val="tx1">
                    <a:lumMod val="75000"/>
                    <a:lumOff val="25000"/>
                  </a:schemeClr>
                </a:solidFill>
                <a:hlinkClick r:id="rId3"/>
              </a:rPr>
              <a:t>http://</a:t>
            </a:r>
            <a:r>
              <a:rPr lang="pt-BR" sz="2000" dirty="0" smtClean="0">
                <a:solidFill>
                  <a:schemeClr val="tx1">
                    <a:lumMod val="75000"/>
                    <a:lumOff val="25000"/>
                  </a:schemeClr>
                </a:solidFill>
                <a:hlinkClick r:id="rId3"/>
              </a:rPr>
              <a:t>www.linkedin.com/in/leandroribeirodasilva</a:t>
            </a:r>
            <a:r>
              <a:rPr lang="pt-BR" sz="2000" dirty="0">
                <a:solidFill>
                  <a:schemeClr val="tx1">
                    <a:lumMod val="75000"/>
                    <a:lumOff val="25000"/>
                  </a:schemeClr>
                </a:solidFill>
              </a:rPr>
              <a:t/>
            </a:r>
            <a:br>
              <a:rPr lang="pt-BR" sz="2000" dirty="0">
                <a:solidFill>
                  <a:schemeClr val="tx1">
                    <a:lumMod val="75000"/>
                    <a:lumOff val="25000"/>
                  </a:schemeClr>
                </a:solidFill>
              </a:rPr>
            </a:br>
            <a:r>
              <a:rPr lang="pt-BR" sz="2000" dirty="0" smtClean="0">
                <a:solidFill>
                  <a:schemeClr val="tx1">
                    <a:lumMod val="75000"/>
                    <a:lumOff val="25000"/>
                  </a:schemeClr>
                </a:solidFill>
                <a:hlinkClick r:id="rId4"/>
              </a:rPr>
              <a:t>http://github.com/leandroribeiro</a:t>
            </a:r>
            <a:endParaRPr lang="pt-BR" sz="2000" dirty="0" smtClean="0">
              <a:solidFill>
                <a:schemeClr val="tx1">
                  <a:lumMod val="75000"/>
                  <a:lumOff val="25000"/>
                </a:schemeClr>
              </a:solidFill>
            </a:endParaRPr>
          </a:p>
          <a:p>
            <a:pPr>
              <a:defRPr/>
            </a:pPr>
            <a:endParaRPr lang="pt-BR" sz="2000" dirty="0" smtClean="0">
              <a:solidFill>
                <a:schemeClr val="tx1">
                  <a:lumMod val="75000"/>
                  <a:lumOff val="25000"/>
                </a:schemeClr>
              </a:solidFill>
            </a:endParaRPr>
          </a:p>
          <a:p>
            <a:pPr>
              <a:defRPr/>
            </a:pPr>
            <a:endParaRPr lang="pt-BR" sz="2000" dirty="0" smtClean="0">
              <a:solidFill>
                <a:schemeClr val="tx1">
                  <a:lumMod val="75000"/>
                  <a:lumOff val="25000"/>
                </a:schemeClr>
              </a:solidFill>
            </a:endParaRPr>
          </a:p>
          <a:p>
            <a:pPr>
              <a:defRPr/>
            </a:pPr>
            <a:endParaRPr lang="pt-BR" sz="2000" dirty="0" smtClean="0">
              <a:solidFill>
                <a:schemeClr val="tx1">
                  <a:lumMod val="75000"/>
                  <a:lumOff val="25000"/>
                </a:schemeClr>
              </a:solidFill>
            </a:endParaRPr>
          </a:p>
          <a:p>
            <a:pPr>
              <a:defRPr/>
            </a:pPr>
            <a:endParaRPr lang="pt-BR" sz="2000" dirty="0">
              <a:solidFill>
                <a:schemeClr val="tx1">
                  <a:lumMod val="75000"/>
                  <a:lumOff val="25000"/>
                </a:schemeClr>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3170" y="4963439"/>
            <a:ext cx="1371600" cy="13716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4770" y="4912784"/>
            <a:ext cx="1371600" cy="137160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6370" y="5014095"/>
            <a:ext cx="736768" cy="1270289"/>
          </a:xfrm>
          <a:prstGeom prst="rect">
            <a:avLst/>
          </a:prstGeom>
        </p:spPr>
      </p:pic>
    </p:spTree>
    <p:extLst>
      <p:ext uri="{BB962C8B-B14F-4D97-AF65-F5344CB8AC3E}">
        <p14:creationId xmlns:p14="http://schemas.microsoft.com/office/powerpoint/2010/main" val="1035416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É tudo sobre objetos</a:t>
            </a:r>
            <a:endParaRPr lang="pt-BR" dirty="0"/>
          </a:p>
        </p:txBody>
      </p:sp>
      <p:pic>
        <p:nvPicPr>
          <p:cNvPr id="11" name="Picture 2" descr="http://www.magicalmaths.org/wp-content/uploads/2012/11/questions_answers_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3520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p:cNvSpPr>
            <a:spLocks noGrp="1" noChangeArrowheads="1"/>
          </p:cNvSpPr>
          <p:nvPr>
            <p:ph idx="1"/>
          </p:nvPr>
        </p:nvSpPr>
        <p:spPr>
          <a:xfrm>
            <a:off x="2755900" y="2902744"/>
            <a:ext cx="9575800" cy="1522412"/>
          </a:xfrm>
        </p:spPr>
        <p:txBody>
          <a:bodyPr>
            <a:normAutofit/>
          </a:bodyPr>
          <a:lstStyle/>
          <a:p>
            <a:pPr marL="0" indent="0" algn="just" eaLnBrk="1" hangingPunct="1">
              <a:buFontTx/>
              <a:buNone/>
            </a:pPr>
            <a:r>
              <a:rPr lang="pt-BR" sz="4800" dirty="0" smtClean="0"/>
              <a:t>Como você enxerga o mundo?</a:t>
            </a:r>
          </a:p>
        </p:txBody>
      </p:sp>
    </p:spTree>
    <p:extLst>
      <p:ext uri="{BB962C8B-B14F-4D97-AF65-F5344CB8AC3E}">
        <p14:creationId xmlns:p14="http://schemas.microsoft.com/office/powerpoint/2010/main" val="304744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2400" dirty="0"/>
              <a:t>Um </a:t>
            </a:r>
            <a:r>
              <a:rPr lang="pt-BR" sz="2400" dirty="0" smtClean="0"/>
              <a:t>objeto é </a:t>
            </a:r>
            <a:r>
              <a:rPr lang="pt-BR" sz="2400" dirty="0"/>
              <a:t>uma construção de software que encapsula estado e comportamento</a:t>
            </a:r>
          </a:p>
          <a:p>
            <a:pPr marL="342900" indent="-342900" algn="just">
              <a:buFont typeface="Arial" panose="020B0604020202020204" pitchFamily="34" charset="0"/>
              <a:buChar char="•"/>
            </a:pPr>
            <a:endParaRPr lang="pt-BR" sz="2400" dirty="0"/>
          </a:p>
          <a:p>
            <a:pPr marL="342900" indent="-342900" algn="just">
              <a:buFont typeface="Arial" panose="020B0604020202020204" pitchFamily="34" charset="0"/>
              <a:buChar char="•"/>
            </a:pPr>
            <a:endParaRPr lang="pt-BR" sz="2400" dirty="0"/>
          </a:p>
        </p:txBody>
      </p:sp>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É tudo sobre objetos</a:t>
            </a:r>
            <a:endParaRPr lang="pt-BR" dirty="0"/>
          </a:p>
        </p:txBody>
      </p:sp>
      <p:pic>
        <p:nvPicPr>
          <p:cNvPr id="4" name="Imagem 3"/>
          <p:cNvPicPr>
            <a:picLocks noChangeAspect="1"/>
          </p:cNvPicPr>
          <p:nvPr/>
        </p:nvPicPr>
        <p:blipFill>
          <a:blip r:embed="rId4"/>
          <a:stretch>
            <a:fillRect/>
          </a:stretch>
        </p:blipFill>
        <p:spPr>
          <a:xfrm>
            <a:off x="2938162" y="3108124"/>
            <a:ext cx="6340390" cy="2206943"/>
          </a:xfrm>
          <a:prstGeom prst="rect">
            <a:avLst/>
          </a:prstGeom>
        </p:spPr>
      </p:pic>
    </p:spTree>
    <p:extLst>
      <p:ext uri="{BB962C8B-B14F-4D97-AF65-F5344CB8AC3E}">
        <p14:creationId xmlns:p14="http://schemas.microsoft.com/office/powerpoint/2010/main" val="164942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317156" y="1616444"/>
            <a:ext cx="11479428"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2400" dirty="0"/>
              <a:t>Uma classe define atributos e comportamentos padrão, compartilhados por um mesmo tipo de objeto</a:t>
            </a:r>
          </a:p>
          <a:p>
            <a:pPr algn="just"/>
            <a:endParaRPr lang="pt-BR" sz="2400" dirty="0"/>
          </a:p>
          <a:p>
            <a:pPr algn="just"/>
            <a:endParaRPr lang="pt-BR" sz="2400" dirty="0"/>
          </a:p>
        </p:txBody>
      </p:sp>
      <p:pic>
        <p:nvPicPr>
          <p:cNvPr id="3584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smtClean="0"/>
              <a:t>Classes</a:t>
            </a:r>
            <a:endParaRPr lang="pt-BR" dirty="0"/>
          </a:p>
        </p:txBody>
      </p:sp>
      <p:pic>
        <p:nvPicPr>
          <p:cNvPr id="11" name="Picture 2" descr="http://moodle.progdan.com/file.php/2/images/object-orient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9697" y="2761064"/>
            <a:ext cx="4211911" cy="36724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34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14"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É tudo sobre </a:t>
            </a:r>
            <a:r>
              <a:rPr lang="pt-BR" dirty="0" smtClean="0"/>
              <a:t>objetos</a:t>
            </a:r>
            <a:endParaRPr lang="pt-BR" dirty="0"/>
          </a:p>
        </p:txBody>
      </p:sp>
    </p:spTree>
    <p:extLst>
      <p:ext uri="{BB962C8B-B14F-4D97-AF65-F5344CB8AC3E}">
        <p14:creationId xmlns:p14="http://schemas.microsoft.com/office/powerpoint/2010/main" val="267612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Mercado de ações – Home </a:t>
            </a:r>
            <a:r>
              <a:rPr lang="pt-BR" dirty="0" err="1" smtClean="0"/>
              <a:t>Broker</a:t>
            </a:r>
            <a:endParaRPr lang="pt-BR" dirty="0"/>
          </a:p>
        </p:txBody>
      </p:sp>
      <p:pic>
        <p:nvPicPr>
          <p:cNvPr id="5" name="Imagem 4"/>
          <p:cNvPicPr>
            <a:picLocks noChangeAspect="1"/>
          </p:cNvPicPr>
          <p:nvPr/>
        </p:nvPicPr>
        <p:blipFill>
          <a:blip r:embed="rId4"/>
          <a:stretch>
            <a:fillRect/>
          </a:stretch>
        </p:blipFill>
        <p:spPr>
          <a:xfrm>
            <a:off x="160337" y="2736850"/>
            <a:ext cx="1943100" cy="1943100"/>
          </a:xfrm>
          <a:prstGeom prst="rect">
            <a:avLst/>
          </a:prstGeom>
        </p:spPr>
      </p:pic>
      <p:pic>
        <p:nvPicPr>
          <p:cNvPr id="1030" name="Picture 6" descr="https://encrypted-tbn1.gstatic.com/images?q=tbn:ANd9GcS6KsddShEKkupbED_Pp4-LyDvvw76qwKGk9rnKPkIHM9UXHWQ6-f6C_6q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5027" y="2787652"/>
            <a:ext cx="2838445" cy="18922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t1.gstatic.com/images?q=tbn:ANd9GcS75KFcY90hi_eqNZKCsm7AKWob5EI8b6VZBL9dVAFewJ1qYRbxEMBv9BU"/>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9659" y="1706983"/>
            <a:ext cx="2562013" cy="75681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encrypted-tbn2.gstatic.com/images?q=tbn:ANd9GcSAEZO1teWoZfOjYnsnFNu_FAu1ssE9Te_dhS4E5zwjRcMk1A3sft6T09sZ"/>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62481" y="3254522"/>
            <a:ext cx="1978025" cy="7713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encrypted-tbn0.gstatic.com/images?q=tbn:ANd9GcQcmhEgwcmlk_7Lgm3y3exmdbHE6xhVyx6TR04lYm-ARYHqpsq-eWs86B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85854" y="5037703"/>
            <a:ext cx="2202076" cy="67255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encrypted-tbn1.gstatic.com/images?q=tbn:ANd9GcSxXqcKzeDv3UnPxIxezuDSdJ9OdmcsyN1y-w07AEx4fXa44Pm7g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9950" y="3270250"/>
            <a:ext cx="1962150" cy="876300"/>
          </a:xfrm>
          <a:prstGeom prst="rect">
            <a:avLst/>
          </a:prstGeom>
          <a:noFill/>
          <a:extLst>
            <a:ext uri="{909E8E84-426E-40DD-AFC4-6F175D3DCCD1}">
              <a14:hiddenFill xmlns:a14="http://schemas.microsoft.com/office/drawing/2010/main">
                <a:solidFill>
                  <a:srgbClr val="FFFFFF"/>
                </a:solidFill>
              </a14:hiddenFill>
            </a:ext>
          </a:extLst>
        </p:spPr>
      </p:pic>
      <p:sp>
        <p:nvSpPr>
          <p:cNvPr id="7" name="Seta para a direita 6"/>
          <p:cNvSpPr/>
          <p:nvPr/>
        </p:nvSpPr>
        <p:spPr>
          <a:xfrm>
            <a:off x="2371732" y="3390900"/>
            <a:ext cx="790575" cy="6350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21" name="Seta para a direita 20"/>
          <p:cNvSpPr/>
          <p:nvPr/>
        </p:nvSpPr>
        <p:spPr>
          <a:xfrm>
            <a:off x="5593926" y="3390900"/>
            <a:ext cx="790575" cy="6350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t-BR"/>
          </a:p>
        </p:txBody>
      </p:sp>
      <p:cxnSp>
        <p:nvCxnSpPr>
          <p:cNvPr id="11" name="Conector reto 10"/>
          <p:cNvCxnSpPr/>
          <p:nvPr/>
        </p:nvCxnSpPr>
        <p:spPr>
          <a:xfrm>
            <a:off x="9056259" y="2012952"/>
            <a:ext cx="0" cy="3473450"/>
          </a:xfrm>
          <a:prstGeom prst="line">
            <a:avLst/>
          </a:prstGeom>
          <a:ln w="69850"/>
        </p:spPr>
        <p:style>
          <a:lnRef idx="1">
            <a:schemeClr val="accent1"/>
          </a:lnRef>
          <a:fillRef idx="0">
            <a:schemeClr val="accent1"/>
          </a:fillRef>
          <a:effectRef idx="0">
            <a:schemeClr val="accent1"/>
          </a:effectRef>
          <a:fontRef idx="minor">
            <a:schemeClr val="tx1"/>
          </a:fontRef>
        </p:style>
      </p:cxnSp>
      <p:cxnSp>
        <p:nvCxnSpPr>
          <p:cNvPr id="26" name="Conector reto 25"/>
          <p:cNvCxnSpPr/>
          <p:nvPr/>
        </p:nvCxnSpPr>
        <p:spPr>
          <a:xfrm flipH="1">
            <a:off x="9037213" y="2052933"/>
            <a:ext cx="514346" cy="4467"/>
          </a:xfrm>
          <a:prstGeom prst="line">
            <a:avLst/>
          </a:prstGeom>
          <a:ln w="69850"/>
        </p:spPr>
        <p:style>
          <a:lnRef idx="1">
            <a:schemeClr val="accent1"/>
          </a:lnRef>
          <a:fillRef idx="0">
            <a:schemeClr val="accent1"/>
          </a:fillRef>
          <a:effectRef idx="0">
            <a:schemeClr val="accent1"/>
          </a:effectRef>
          <a:fontRef idx="minor">
            <a:schemeClr val="tx1"/>
          </a:fontRef>
        </p:style>
      </p:cxnSp>
      <p:cxnSp>
        <p:nvCxnSpPr>
          <p:cNvPr id="28" name="Conector reto 27"/>
          <p:cNvCxnSpPr/>
          <p:nvPr/>
        </p:nvCxnSpPr>
        <p:spPr>
          <a:xfrm flipH="1">
            <a:off x="9075313" y="3526133"/>
            <a:ext cx="514346" cy="4467"/>
          </a:xfrm>
          <a:prstGeom prst="line">
            <a:avLst/>
          </a:prstGeom>
          <a:ln w="69850"/>
        </p:spPr>
        <p:style>
          <a:lnRef idx="1">
            <a:schemeClr val="accent1"/>
          </a:lnRef>
          <a:fillRef idx="0">
            <a:schemeClr val="accent1"/>
          </a:fillRef>
          <a:effectRef idx="0">
            <a:schemeClr val="accent1"/>
          </a:effectRef>
          <a:fontRef idx="minor">
            <a:schemeClr val="tx1"/>
          </a:fontRef>
        </p:style>
      </p:cxnSp>
      <p:cxnSp>
        <p:nvCxnSpPr>
          <p:cNvPr id="29" name="Conector reto 28"/>
          <p:cNvCxnSpPr/>
          <p:nvPr/>
        </p:nvCxnSpPr>
        <p:spPr>
          <a:xfrm flipH="1">
            <a:off x="9024513" y="5456533"/>
            <a:ext cx="514346" cy="4467"/>
          </a:xfrm>
          <a:prstGeom prst="line">
            <a:avLst/>
          </a:prstGeom>
          <a:ln w="69850"/>
        </p:spPr>
        <p:style>
          <a:lnRef idx="1">
            <a:schemeClr val="accent1"/>
          </a:lnRef>
          <a:fillRef idx="0">
            <a:schemeClr val="accent1"/>
          </a:fillRef>
          <a:effectRef idx="0">
            <a:schemeClr val="accent1"/>
          </a:effectRef>
          <a:fontRef idx="minor">
            <a:schemeClr val="tx1"/>
          </a:fontRef>
        </p:style>
      </p:cxnSp>
      <p:sp>
        <p:nvSpPr>
          <p:cNvPr id="13" name="CaixaDeTexto 12"/>
          <p:cNvSpPr txBox="1"/>
          <p:nvPr/>
        </p:nvSpPr>
        <p:spPr>
          <a:xfrm>
            <a:off x="1936750" y="2787652"/>
            <a:ext cx="1797050" cy="523220"/>
          </a:xfrm>
          <a:prstGeom prst="rect">
            <a:avLst/>
          </a:prstGeom>
          <a:noFill/>
        </p:spPr>
        <p:txBody>
          <a:bodyPr wrap="square" rtlCol="0">
            <a:spAutoFit/>
          </a:bodyPr>
          <a:lstStyle>
            <a:defPPr>
              <a:defRPr lang="en-US"/>
            </a:defPPr>
            <a:lvl1pPr>
              <a:defRPr sz="2000" b="1">
                <a:solidFill>
                  <a:schemeClr val="bg1">
                    <a:lumMod val="50000"/>
                  </a:schemeClr>
                </a:solidFill>
              </a:defRPr>
            </a:lvl1pPr>
          </a:lstStyle>
          <a:p>
            <a:r>
              <a:rPr lang="pt-BR" sz="1400" dirty="0"/>
              <a:t>Envia Ordem de Compra/Venda</a:t>
            </a:r>
          </a:p>
        </p:txBody>
      </p:sp>
      <p:sp>
        <p:nvSpPr>
          <p:cNvPr id="32" name="CaixaDeTexto 31"/>
          <p:cNvSpPr txBox="1"/>
          <p:nvPr/>
        </p:nvSpPr>
        <p:spPr>
          <a:xfrm>
            <a:off x="6686549" y="2774952"/>
            <a:ext cx="1461239" cy="523220"/>
          </a:xfrm>
          <a:prstGeom prst="rect">
            <a:avLst/>
          </a:prstGeom>
          <a:noFill/>
        </p:spPr>
        <p:txBody>
          <a:bodyPr wrap="square" rtlCol="0">
            <a:spAutoFit/>
          </a:bodyPr>
          <a:lstStyle>
            <a:defPPr>
              <a:defRPr lang="en-US"/>
            </a:defPPr>
            <a:lvl1pPr>
              <a:defRPr sz="2000" b="1">
                <a:solidFill>
                  <a:schemeClr val="bg1">
                    <a:lumMod val="50000"/>
                  </a:schemeClr>
                </a:solidFill>
              </a:defRPr>
            </a:lvl1pPr>
          </a:lstStyle>
          <a:p>
            <a:r>
              <a:rPr lang="pt-BR" sz="1400" dirty="0"/>
              <a:t>Registra Compra/Venda</a:t>
            </a:r>
          </a:p>
        </p:txBody>
      </p:sp>
      <p:cxnSp>
        <p:nvCxnSpPr>
          <p:cNvPr id="34" name="Conector reto 33"/>
          <p:cNvCxnSpPr/>
          <p:nvPr/>
        </p:nvCxnSpPr>
        <p:spPr>
          <a:xfrm>
            <a:off x="2479675" y="5257800"/>
            <a:ext cx="5608424" cy="33903"/>
          </a:xfrm>
          <a:prstGeom prst="line">
            <a:avLst/>
          </a:prstGeom>
          <a:ln w="92075"/>
        </p:spPr>
        <p:style>
          <a:lnRef idx="3">
            <a:schemeClr val="accent6"/>
          </a:lnRef>
          <a:fillRef idx="0">
            <a:schemeClr val="accent6"/>
          </a:fillRef>
          <a:effectRef idx="2">
            <a:schemeClr val="accent6"/>
          </a:effectRef>
          <a:fontRef idx="minor">
            <a:schemeClr val="tx1"/>
          </a:fontRef>
        </p:style>
      </p:cxnSp>
      <p:cxnSp>
        <p:nvCxnSpPr>
          <p:cNvPr id="38" name="Conector reto 37"/>
          <p:cNvCxnSpPr/>
          <p:nvPr/>
        </p:nvCxnSpPr>
        <p:spPr>
          <a:xfrm flipV="1">
            <a:off x="2517775" y="4812223"/>
            <a:ext cx="0" cy="458277"/>
          </a:xfrm>
          <a:prstGeom prst="line">
            <a:avLst/>
          </a:prstGeom>
          <a:ln w="92075"/>
        </p:spPr>
        <p:style>
          <a:lnRef idx="3">
            <a:schemeClr val="accent6"/>
          </a:lnRef>
          <a:fillRef idx="0">
            <a:schemeClr val="accent6"/>
          </a:fillRef>
          <a:effectRef idx="2">
            <a:schemeClr val="accent6"/>
          </a:effectRef>
          <a:fontRef idx="minor">
            <a:schemeClr val="tx1"/>
          </a:fontRef>
        </p:style>
      </p:cxnSp>
      <p:cxnSp>
        <p:nvCxnSpPr>
          <p:cNvPr id="40" name="Conector reto 39"/>
          <p:cNvCxnSpPr/>
          <p:nvPr/>
        </p:nvCxnSpPr>
        <p:spPr>
          <a:xfrm flipV="1">
            <a:off x="8054975" y="4850323"/>
            <a:ext cx="0" cy="458277"/>
          </a:xfrm>
          <a:prstGeom prst="line">
            <a:avLst/>
          </a:prstGeom>
          <a:ln w="92075"/>
        </p:spPr>
        <p:style>
          <a:lnRef idx="3">
            <a:schemeClr val="accent6"/>
          </a:lnRef>
          <a:fillRef idx="0">
            <a:schemeClr val="accent6"/>
          </a:fillRef>
          <a:effectRef idx="2">
            <a:schemeClr val="accent6"/>
          </a:effectRef>
          <a:fontRef idx="minor">
            <a:schemeClr val="tx1"/>
          </a:fontRef>
        </p:style>
      </p:cxnSp>
      <p:sp>
        <p:nvSpPr>
          <p:cNvPr id="41" name="CaixaDeTexto 40"/>
          <p:cNvSpPr txBox="1"/>
          <p:nvPr/>
        </p:nvSpPr>
        <p:spPr>
          <a:xfrm>
            <a:off x="4666821" y="4779238"/>
            <a:ext cx="1698205" cy="400110"/>
          </a:xfrm>
          <a:prstGeom prst="rect">
            <a:avLst/>
          </a:prstGeom>
          <a:noFill/>
        </p:spPr>
        <p:txBody>
          <a:bodyPr wrap="square" rtlCol="0">
            <a:spAutoFit/>
          </a:bodyPr>
          <a:lstStyle/>
          <a:p>
            <a:r>
              <a:rPr lang="pt-BR" sz="2000" b="1" dirty="0" smtClean="0">
                <a:solidFill>
                  <a:schemeClr val="bg1">
                    <a:lumMod val="50000"/>
                  </a:schemeClr>
                </a:solidFill>
              </a:rPr>
              <a:t>Operação</a:t>
            </a:r>
            <a:endParaRPr lang="pt-BR" sz="2000" b="1" dirty="0">
              <a:solidFill>
                <a:schemeClr val="bg1">
                  <a:lumMod val="50000"/>
                </a:schemeClr>
              </a:solidFill>
            </a:endParaRPr>
          </a:p>
        </p:txBody>
      </p:sp>
      <p:sp>
        <p:nvSpPr>
          <p:cNvPr id="19" name="Seta para baixo 18"/>
          <p:cNvSpPr/>
          <p:nvPr/>
        </p:nvSpPr>
        <p:spPr>
          <a:xfrm>
            <a:off x="4989302" y="5318180"/>
            <a:ext cx="526621" cy="330200"/>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pt-BR"/>
          </a:p>
        </p:txBody>
      </p:sp>
      <p:sp>
        <p:nvSpPr>
          <p:cNvPr id="43" name="CaixaDeTexto 42"/>
          <p:cNvSpPr txBox="1"/>
          <p:nvPr/>
        </p:nvSpPr>
        <p:spPr>
          <a:xfrm>
            <a:off x="3749676" y="5690662"/>
            <a:ext cx="3159124" cy="400110"/>
          </a:xfrm>
          <a:prstGeom prst="rect">
            <a:avLst/>
          </a:prstGeom>
          <a:noFill/>
        </p:spPr>
        <p:txBody>
          <a:bodyPr wrap="square" rtlCol="0">
            <a:spAutoFit/>
          </a:bodyPr>
          <a:lstStyle/>
          <a:p>
            <a:r>
              <a:rPr lang="pt-BR" sz="2000" b="1" dirty="0">
                <a:solidFill>
                  <a:srgbClr val="E75757"/>
                </a:solidFill>
              </a:rPr>
              <a:t>Taxas de intermediação</a:t>
            </a:r>
          </a:p>
        </p:txBody>
      </p:sp>
      <p:sp>
        <p:nvSpPr>
          <p:cNvPr id="44" name="CaixaDeTexto 43"/>
          <p:cNvSpPr txBox="1"/>
          <p:nvPr/>
        </p:nvSpPr>
        <p:spPr>
          <a:xfrm>
            <a:off x="4029076" y="5970062"/>
            <a:ext cx="3159124" cy="400110"/>
          </a:xfrm>
          <a:prstGeom prst="rect">
            <a:avLst/>
          </a:prstGeom>
          <a:noFill/>
        </p:spPr>
        <p:txBody>
          <a:bodyPr wrap="square" rtlCol="0">
            <a:spAutoFit/>
          </a:bodyPr>
          <a:lstStyle/>
          <a:p>
            <a:r>
              <a:rPr lang="pt-BR" sz="2000" b="1" dirty="0" smtClean="0">
                <a:solidFill>
                  <a:srgbClr val="E75757"/>
                </a:solidFill>
              </a:rPr>
              <a:t>Alimenta a carteira</a:t>
            </a:r>
            <a:endParaRPr lang="pt-BR" sz="2000" b="1" dirty="0">
              <a:solidFill>
                <a:srgbClr val="E75757"/>
              </a:solidFill>
            </a:endParaRPr>
          </a:p>
        </p:txBody>
      </p:sp>
    </p:spTree>
    <p:extLst>
      <p:ext uri="{BB962C8B-B14F-4D97-AF65-F5344CB8AC3E}">
        <p14:creationId xmlns:p14="http://schemas.microsoft.com/office/powerpoint/2010/main" val="351299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11641566"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Mercado de ações – Home </a:t>
            </a:r>
            <a:r>
              <a:rPr lang="pt-BR" dirty="0" err="1" smtClean="0"/>
              <a:t>Broker</a:t>
            </a:r>
            <a:r>
              <a:rPr lang="pt-BR" dirty="0" smtClean="0"/>
              <a:t> - Protótipo</a:t>
            </a:r>
            <a:endParaRPr lang="pt-BR" dirty="0"/>
          </a:p>
        </p:txBody>
      </p:sp>
      <p:pic>
        <p:nvPicPr>
          <p:cNvPr id="2" name="Imagem 1"/>
          <p:cNvPicPr>
            <a:picLocks noChangeAspect="1"/>
          </p:cNvPicPr>
          <p:nvPr/>
        </p:nvPicPr>
        <p:blipFill>
          <a:blip r:embed="rId4"/>
          <a:stretch>
            <a:fillRect/>
          </a:stretch>
        </p:blipFill>
        <p:spPr>
          <a:xfrm>
            <a:off x="155575" y="1558927"/>
            <a:ext cx="6248400" cy="2381250"/>
          </a:xfrm>
          <a:prstGeom prst="rect">
            <a:avLst/>
          </a:prstGeom>
        </p:spPr>
      </p:pic>
      <p:pic>
        <p:nvPicPr>
          <p:cNvPr id="3" name="Imagem 2"/>
          <p:cNvPicPr>
            <a:picLocks noChangeAspect="1"/>
          </p:cNvPicPr>
          <p:nvPr/>
        </p:nvPicPr>
        <p:blipFill>
          <a:blip r:embed="rId5"/>
          <a:stretch>
            <a:fillRect/>
          </a:stretch>
        </p:blipFill>
        <p:spPr>
          <a:xfrm>
            <a:off x="5392737" y="2879725"/>
            <a:ext cx="6257925" cy="3409950"/>
          </a:xfrm>
          <a:prstGeom prst="rect">
            <a:avLst/>
          </a:prstGeom>
        </p:spPr>
      </p:pic>
      <p:sp>
        <p:nvSpPr>
          <p:cNvPr id="30" name="CaixaDeTexto 29"/>
          <p:cNvSpPr txBox="1"/>
          <p:nvPr/>
        </p:nvSpPr>
        <p:spPr>
          <a:xfrm>
            <a:off x="7894637" y="2527299"/>
            <a:ext cx="1797050" cy="400110"/>
          </a:xfrm>
          <a:prstGeom prst="rect">
            <a:avLst/>
          </a:prstGeom>
          <a:noFill/>
        </p:spPr>
        <p:txBody>
          <a:bodyPr wrap="square" rtlCol="0">
            <a:spAutoFit/>
          </a:bodyPr>
          <a:lstStyle>
            <a:defPPr>
              <a:defRPr lang="en-US"/>
            </a:defPPr>
            <a:lvl1pPr>
              <a:defRPr sz="2000" b="1">
                <a:solidFill>
                  <a:schemeClr val="bg1">
                    <a:lumMod val="50000"/>
                  </a:schemeClr>
                </a:solidFill>
              </a:defRPr>
            </a:lvl1pPr>
          </a:lstStyle>
          <a:p>
            <a:r>
              <a:rPr lang="pt-BR" dirty="0" smtClean="0"/>
              <a:t>Carteira</a:t>
            </a:r>
            <a:endParaRPr lang="pt-BR" dirty="0"/>
          </a:p>
        </p:txBody>
      </p:sp>
    </p:spTree>
    <p:extLst>
      <p:ext uri="{BB962C8B-B14F-4D97-AF65-F5344CB8AC3E}">
        <p14:creationId xmlns:p14="http://schemas.microsoft.com/office/powerpoint/2010/main" val="50023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11641566"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Mercado de ações – Home </a:t>
            </a:r>
            <a:r>
              <a:rPr lang="pt-BR" dirty="0" err="1" smtClean="0"/>
              <a:t>Broker</a:t>
            </a:r>
            <a:r>
              <a:rPr lang="pt-BR" dirty="0" smtClean="0"/>
              <a:t> - Taxas</a:t>
            </a:r>
            <a:endParaRPr lang="pt-BR" dirty="0"/>
          </a:p>
        </p:txBody>
      </p:sp>
      <p:sp>
        <p:nvSpPr>
          <p:cNvPr id="4" name="Retângulo de cantos arredondados 3"/>
          <p:cNvSpPr/>
          <p:nvPr/>
        </p:nvSpPr>
        <p:spPr>
          <a:xfrm>
            <a:off x="296434" y="1625600"/>
            <a:ext cx="5316966" cy="4889500"/>
          </a:xfrm>
          <a:prstGeom prst="roundRect">
            <a:avLst/>
          </a:prstGeom>
          <a:ln w="41275">
            <a:solidFill>
              <a:srgbClr val="000066"/>
            </a:solidFill>
          </a:ln>
        </p:spPr>
        <p:style>
          <a:lnRef idx="2">
            <a:schemeClr val="accent1"/>
          </a:lnRef>
          <a:fillRef idx="1">
            <a:schemeClr val="lt1"/>
          </a:fillRef>
          <a:effectRef idx="0">
            <a:schemeClr val="accent1"/>
          </a:effectRef>
          <a:fontRef idx="minor">
            <a:schemeClr val="dk1"/>
          </a:fontRef>
        </p:style>
        <p:txBody>
          <a:bodyPr rtlCol="0" anchor="t"/>
          <a:lstStyle/>
          <a:p>
            <a:endParaRPr lang="pt-BR" dirty="0"/>
          </a:p>
          <a:p>
            <a:endParaRPr lang="pt-BR" dirty="0" smtClean="0"/>
          </a:p>
          <a:p>
            <a:r>
              <a:rPr lang="pt-BR" b="1" dirty="0" smtClean="0">
                <a:solidFill>
                  <a:schemeClr val="bg1">
                    <a:lumMod val="50000"/>
                  </a:schemeClr>
                </a:solidFill>
              </a:rPr>
              <a:t>Corretagem: </a:t>
            </a:r>
            <a:r>
              <a:rPr lang="pt-BR" dirty="0" smtClean="0">
                <a:solidFill>
                  <a:schemeClr val="bg1">
                    <a:lumMod val="50000"/>
                  </a:schemeClr>
                </a:solidFill>
              </a:rPr>
              <a:t>R$ 10,00 + 0,3% do valor da operação</a:t>
            </a:r>
          </a:p>
          <a:p>
            <a:endParaRPr lang="pt-BR" b="1" dirty="0" smtClean="0">
              <a:solidFill>
                <a:schemeClr val="bg1">
                  <a:lumMod val="50000"/>
                </a:schemeClr>
              </a:solidFill>
            </a:endParaRPr>
          </a:p>
          <a:p>
            <a:r>
              <a:rPr lang="pt-BR" b="1" dirty="0" smtClean="0">
                <a:solidFill>
                  <a:schemeClr val="bg1">
                    <a:lumMod val="50000"/>
                  </a:schemeClr>
                </a:solidFill>
              </a:rPr>
              <a:t>Emolumentos: </a:t>
            </a:r>
            <a:r>
              <a:rPr lang="pt-BR" dirty="0" smtClean="0">
                <a:solidFill>
                  <a:schemeClr val="bg1">
                    <a:lumMod val="50000"/>
                  </a:schemeClr>
                </a:solidFill>
              </a:rPr>
              <a:t>R$ 0,0325 % do valor da operação</a:t>
            </a:r>
            <a:r>
              <a:rPr lang="pt-BR" b="1" dirty="0" smtClean="0">
                <a:solidFill>
                  <a:schemeClr val="bg1">
                    <a:lumMod val="50000"/>
                  </a:schemeClr>
                </a:solidFill>
              </a:rPr>
              <a:t> </a:t>
            </a:r>
            <a:endParaRPr lang="pt-BR" b="1" dirty="0">
              <a:solidFill>
                <a:schemeClr val="bg1">
                  <a:lumMod val="50000"/>
                </a:schemeClr>
              </a:solidFill>
            </a:endParaRPr>
          </a:p>
        </p:txBody>
      </p:sp>
      <p:sp>
        <p:nvSpPr>
          <p:cNvPr id="12" name="CaixaDeTexto 11"/>
          <p:cNvSpPr txBox="1"/>
          <p:nvPr/>
        </p:nvSpPr>
        <p:spPr>
          <a:xfrm>
            <a:off x="356393" y="1468410"/>
            <a:ext cx="3631407" cy="523220"/>
          </a:xfrm>
          <a:prstGeom prst="rect">
            <a:avLst/>
          </a:prstGeom>
          <a:solidFill>
            <a:schemeClr val="bg1"/>
          </a:solidFill>
        </p:spPr>
        <p:txBody>
          <a:bodyPr wrap="square" rtlCol="0">
            <a:spAutoFit/>
          </a:bodyPr>
          <a:lstStyle>
            <a:defPPr>
              <a:defRPr lang="en-US"/>
            </a:defPPr>
            <a:lvl1pPr>
              <a:defRPr sz="2000" b="1">
                <a:solidFill>
                  <a:schemeClr val="bg1">
                    <a:lumMod val="50000"/>
                  </a:schemeClr>
                </a:solidFill>
              </a:defRPr>
            </a:lvl1pPr>
          </a:lstStyle>
          <a:p>
            <a:r>
              <a:rPr lang="pt-BR" sz="2800" dirty="0" smtClean="0"/>
              <a:t>Taxas Por Operação</a:t>
            </a:r>
            <a:endParaRPr lang="pt-BR" sz="2800" dirty="0"/>
          </a:p>
        </p:txBody>
      </p:sp>
      <p:sp>
        <p:nvSpPr>
          <p:cNvPr id="13" name="Retângulo de cantos arredondados 12"/>
          <p:cNvSpPr/>
          <p:nvPr/>
        </p:nvSpPr>
        <p:spPr>
          <a:xfrm>
            <a:off x="5770134" y="1536700"/>
            <a:ext cx="5850366" cy="4889500"/>
          </a:xfrm>
          <a:prstGeom prst="roundRect">
            <a:avLst/>
          </a:prstGeom>
          <a:ln w="41275">
            <a:solidFill>
              <a:srgbClr val="000066"/>
            </a:solidFill>
          </a:ln>
        </p:spPr>
        <p:style>
          <a:lnRef idx="2">
            <a:schemeClr val="accent1"/>
          </a:lnRef>
          <a:fillRef idx="1">
            <a:schemeClr val="lt1"/>
          </a:fillRef>
          <a:effectRef idx="0">
            <a:schemeClr val="accent1"/>
          </a:effectRef>
          <a:fontRef idx="minor">
            <a:schemeClr val="dk1"/>
          </a:fontRef>
        </p:style>
        <p:txBody>
          <a:bodyPr rtlCol="0" anchor="t"/>
          <a:lstStyle/>
          <a:p>
            <a:endParaRPr lang="pt-BR" dirty="0"/>
          </a:p>
          <a:p>
            <a:endParaRPr lang="pt-BR" dirty="0" smtClean="0"/>
          </a:p>
          <a:p>
            <a:r>
              <a:rPr lang="pt-BR" b="1" dirty="0" smtClean="0">
                <a:solidFill>
                  <a:schemeClr val="bg1">
                    <a:lumMod val="50000"/>
                  </a:schemeClr>
                </a:solidFill>
              </a:rPr>
              <a:t>Valor da Operação: </a:t>
            </a:r>
            <a:r>
              <a:rPr lang="pt-BR" dirty="0" smtClean="0">
                <a:solidFill>
                  <a:schemeClr val="bg1">
                    <a:lumMod val="50000"/>
                  </a:schemeClr>
                </a:solidFill>
              </a:rPr>
              <a:t>R$ 1200,00</a:t>
            </a:r>
          </a:p>
          <a:p>
            <a:r>
              <a:rPr lang="pt-BR" b="1" dirty="0" smtClean="0">
                <a:solidFill>
                  <a:schemeClr val="bg1">
                    <a:lumMod val="50000"/>
                  </a:schemeClr>
                </a:solidFill>
              </a:rPr>
              <a:t>Corretagem: </a:t>
            </a:r>
            <a:r>
              <a:rPr lang="pt-BR" dirty="0" smtClean="0">
                <a:solidFill>
                  <a:schemeClr val="bg1">
                    <a:lumMod val="50000"/>
                  </a:schemeClr>
                </a:solidFill>
              </a:rPr>
              <a:t>R$ 10,00 + 0,3% * 1200 = R$ 13,60</a:t>
            </a:r>
          </a:p>
          <a:p>
            <a:r>
              <a:rPr lang="pt-BR" b="1" dirty="0" smtClean="0">
                <a:solidFill>
                  <a:schemeClr val="bg1">
                    <a:lumMod val="50000"/>
                  </a:schemeClr>
                </a:solidFill>
              </a:rPr>
              <a:t>Emolumentos: </a:t>
            </a:r>
            <a:r>
              <a:rPr lang="pt-BR" dirty="0" smtClean="0">
                <a:solidFill>
                  <a:schemeClr val="bg1">
                    <a:lumMod val="50000"/>
                  </a:schemeClr>
                </a:solidFill>
              </a:rPr>
              <a:t>R$ 0,0325 % * R$ 1200,00 =</a:t>
            </a:r>
            <a:r>
              <a:rPr lang="pt-BR" b="1" dirty="0" smtClean="0">
                <a:solidFill>
                  <a:schemeClr val="bg1">
                    <a:lumMod val="50000"/>
                  </a:schemeClr>
                </a:solidFill>
              </a:rPr>
              <a:t> </a:t>
            </a:r>
            <a:r>
              <a:rPr lang="pt-BR" dirty="0" smtClean="0">
                <a:solidFill>
                  <a:schemeClr val="bg1">
                    <a:lumMod val="50000"/>
                  </a:schemeClr>
                </a:solidFill>
              </a:rPr>
              <a:t>R$ 0,39</a:t>
            </a:r>
          </a:p>
          <a:p>
            <a:r>
              <a:rPr lang="pt-BR" b="1" dirty="0" smtClean="0">
                <a:solidFill>
                  <a:schemeClr val="bg1">
                    <a:lumMod val="50000"/>
                  </a:schemeClr>
                </a:solidFill>
              </a:rPr>
              <a:t>Total Custos: </a:t>
            </a:r>
            <a:r>
              <a:rPr lang="pt-BR" dirty="0" smtClean="0">
                <a:solidFill>
                  <a:schemeClr val="bg1">
                    <a:lumMod val="50000"/>
                  </a:schemeClr>
                </a:solidFill>
              </a:rPr>
              <a:t>R$ 13,60 +R$ 0,39</a:t>
            </a:r>
            <a:r>
              <a:rPr lang="pt-BR" b="1" dirty="0" smtClean="0">
                <a:solidFill>
                  <a:schemeClr val="bg1">
                    <a:lumMod val="50000"/>
                  </a:schemeClr>
                </a:solidFill>
              </a:rPr>
              <a:t> = </a:t>
            </a:r>
            <a:r>
              <a:rPr lang="pt-BR" dirty="0" smtClean="0">
                <a:solidFill>
                  <a:schemeClr val="bg1">
                    <a:lumMod val="50000"/>
                  </a:schemeClr>
                </a:solidFill>
              </a:rPr>
              <a:t>13,99</a:t>
            </a:r>
            <a:endParaRPr lang="pt-BR" dirty="0">
              <a:solidFill>
                <a:schemeClr val="bg1">
                  <a:lumMod val="50000"/>
                </a:schemeClr>
              </a:solidFill>
            </a:endParaRPr>
          </a:p>
        </p:txBody>
      </p:sp>
      <p:sp>
        <p:nvSpPr>
          <p:cNvPr id="15" name="CaixaDeTexto 14"/>
          <p:cNvSpPr txBox="1"/>
          <p:nvPr/>
        </p:nvSpPr>
        <p:spPr>
          <a:xfrm>
            <a:off x="5830093" y="1379510"/>
            <a:ext cx="3631407" cy="523220"/>
          </a:xfrm>
          <a:prstGeom prst="rect">
            <a:avLst/>
          </a:prstGeom>
          <a:solidFill>
            <a:schemeClr val="bg1"/>
          </a:solidFill>
        </p:spPr>
        <p:txBody>
          <a:bodyPr wrap="square" rtlCol="0">
            <a:spAutoFit/>
          </a:bodyPr>
          <a:lstStyle>
            <a:defPPr>
              <a:defRPr lang="en-US"/>
            </a:defPPr>
            <a:lvl1pPr>
              <a:defRPr sz="2000" b="1">
                <a:solidFill>
                  <a:schemeClr val="bg1">
                    <a:lumMod val="50000"/>
                  </a:schemeClr>
                </a:solidFill>
              </a:defRPr>
            </a:lvl1pPr>
          </a:lstStyle>
          <a:p>
            <a:r>
              <a:rPr lang="pt-BR" sz="2800" dirty="0" smtClean="0"/>
              <a:t>Exemplo</a:t>
            </a:r>
            <a:endParaRPr lang="pt-BR" sz="2800" dirty="0"/>
          </a:p>
        </p:txBody>
      </p:sp>
    </p:spTree>
    <p:extLst>
      <p:ext uri="{BB962C8B-B14F-4D97-AF65-F5344CB8AC3E}">
        <p14:creationId xmlns:p14="http://schemas.microsoft.com/office/powerpoint/2010/main" val="2330861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11641566"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Mercado de ações – Home </a:t>
            </a:r>
            <a:r>
              <a:rPr lang="pt-BR" dirty="0" err="1" smtClean="0"/>
              <a:t>Broker</a:t>
            </a:r>
            <a:r>
              <a:rPr lang="pt-BR" dirty="0" smtClean="0"/>
              <a:t> </a:t>
            </a:r>
            <a:endParaRPr lang="pt-BR" dirty="0"/>
          </a:p>
        </p:txBody>
      </p:sp>
      <p:sp>
        <p:nvSpPr>
          <p:cNvPr id="4" name="Retângulo de cantos arredondados 3"/>
          <p:cNvSpPr/>
          <p:nvPr/>
        </p:nvSpPr>
        <p:spPr>
          <a:xfrm>
            <a:off x="296434" y="1625600"/>
            <a:ext cx="11641566" cy="4889500"/>
          </a:xfrm>
          <a:prstGeom prst="roundRect">
            <a:avLst/>
          </a:prstGeom>
          <a:ln w="41275">
            <a:solidFill>
              <a:srgbClr val="000066"/>
            </a:solidFill>
          </a:ln>
        </p:spPr>
        <p:style>
          <a:lnRef idx="2">
            <a:schemeClr val="accent1"/>
          </a:lnRef>
          <a:fillRef idx="1">
            <a:schemeClr val="lt1"/>
          </a:fillRef>
          <a:effectRef idx="0">
            <a:schemeClr val="accent1"/>
          </a:effectRef>
          <a:fontRef idx="minor">
            <a:schemeClr val="dk1"/>
          </a:fontRef>
        </p:style>
        <p:txBody>
          <a:bodyPr rtlCol="0" anchor="t"/>
          <a:lstStyle/>
          <a:p>
            <a:endParaRPr lang="pt-BR" dirty="0"/>
          </a:p>
          <a:p>
            <a:endParaRPr lang="pt-BR" dirty="0" smtClean="0"/>
          </a:p>
        </p:txBody>
      </p:sp>
      <p:sp>
        <p:nvSpPr>
          <p:cNvPr id="12" name="CaixaDeTexto 11"/>
          <p:cNvSpPr txBox="1"/>
          <p:nvPr/>
        </p:nvSpPr>
        <p:spPr>
          <a:xfrm>
            <a:off x="356393" y="1468410"/>
            <a:ext cx="4202907" cy="523220"/>
          </a:xfrm>
          <a:prstGeom prst="rect">
            <a:avLst/>
          </a:prstGeom>
          <a:solidFill>
            <a:schemeClr val="bg1"/>
          </a:solidFill>
        </p:spPr>
        <p:txBody>
          <a:bodyPr wrap="square" rtlCol="0">
            <a:spAutoFit/>
          </a:bodyPr>
          <a:lstStyle>
            <a:defPPr>
              <a:defRPr lang="en-US"/>
            </a:defPPr>
            <a:lvl1pPr>
              <a:defRPr sz="2000" b="1">
                <a:solidFill>
                  <a:schemeClr val="bg1">
                    <a:lumMod val="50000"/>
                  </a:schemeClr>
                </a:solidFill>
              </a:defRPr>
            </a:lvl1pPr>
          </a:lstStyle>
          <a:p>
            <a:r>
              <a:rPr lang="pt-BR" sz="2800" dirty="0" smtClean="0"/>
              <a:t>Quais são os objetos?</a:t>
            </a:r>
            <a:endParaRPr lang="pt-BR" sz="2800" dirty="0"/>
          </a:p>
        </p:txBody>
      </p:sp>
    </p:spTree>
    <p:extLst>
      <p:ext uri="{BB962C8B-B14F-4D97-AF65-F5344CB8AC3E}">
        <p14:creationId xmlns:p14="http://schemas.microsoft.com/office/powerpoint/2010/main" val="207965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11641566"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Mercado de ações – Home </a:t>
            </a:r>
            <a:r>
              <a:rPr lang="pt-BR" dirty="0" err="1" smtClean="0"/>
              <a:t>Broker</a:t>
            </a:r>
            <a:r>
              <a:rPr lang="pt-BR" dirty="0" smtClean="0"/>
              <a:t> </a:t>
            </a:r>
            <a:endParaRPr lang="pt-BR" dirty="0"/>
          </a:p>
        </p:txBody>
      </p:sp>
      <p:sp>
        <p:nvSpPr>
          <p:cNvPr id="4" name="Retângulo de cantos arredondados 3"/>
          <p:cNvSpPr/>
          <p:nvPr/>
        </p:nvSpPr>
        <p:spPr>
          <a:xfrm>
            <a:off x="296434" y="1625600"/>
            <a:ext cx="11641566" cy="4889500"/>
          </a:xfrm>
          <a:prstGeom prst="roundRect">
            <a:avLst/>
          </a:prstGeom>
          <a:ln w="41275">
            <a:solidFill>
              <a:srgbClr val="000066"/>
            </a:solidFill>
          </a:ln>
        </p:spPr>
        <p:style>
          <a:lnRef idx="2">
            <a:schemeClr val="accent1"/>
          </a:lnRef>
          <a:fillRef idx="1">
            <a:schemeClr val="lt1"/>
          </a:fillRef>
          <a:effectRef idx="0">
            <a:schemeClr val="accent1"/>
          </a:effectRef>
          <a:fontRef idx="minor">
            <a:schemeClr val="dk1"/>
          </a:fontRef>
        </p:style>
        <p:txBody>
          <a:bodyPr rtlCol="0" anchor="t"/>
          <a:lstStyle/>
          <a:p>
            <a:endParaRPr lang="pt-BR" dirty="0"/>
          </a:p>
          <a:p>
            <a:endParaRPr lang="pt-BR" dirty="0" smtClean="0"/>
          </a:p>
        </p:txBody>
      </p:sp>
      <p:sp>
        <p:nvSpPr>
          <p:cNvPr id="12" name="CaixaDeTexto 11"/>
          <p:cNvSpPr txBox="1"/>
          <p:nvPr/>
        </p:nvSpPr>
        <p:spPr>
          <a:xfrm>
            <a:off x="356393" y="1468410"/>
            <a:ext cx="4202907" cy="523220"/>
          </a:xfrm>
          <a:prstGeom prst="rect">
            <a:avLst/>
          </a:prstGeom>
          <a:solidFill>
            <a:schemeClr val="bg1"/>
          </a:solidFill>
        </p:spPr>
        <p:txBody>
          <a:bodyPr wrap="square" rtlCol="0">
            <a:spAutoFit/>
          </a:bodyPr>
          <a:lstStyle>
            <a:defPPr>
              <a:defRPr lang="en-US"/>
            </a:defPPr>
            <a:lvl1pPr>
              <a:defRPr sz="2000" b="1">
                <a:solidFill>
                  <a:schemeClr val="bg1">
                    <a:lumMod val="50000"/>
                  </a:schemeClr>
                </a:solidFill>
              </a:defRPr>
            </a:lvl1pPr>
          </a:lstStyle>
          <a:p>
            <a:r>
              <a:rPr lang="pt-BR" sz="2800" dirty="0" smtClean="0"/>
              <a:t>E os comportamentos?</a:t>
            </a:r>
            <a:endParaRPr lang="pt-BR" sz="2800" dirty="0"/>
          </a:p>
        </p:txBody>
      </p:sp>
    </p:spTree>
    <p:extLst>
      <p:ext uri="{BB962C8B-B14F-4D97-AF65-F5344CB8AC3E}">
        <p14:creationId xmlns:p14="http://schemas.microsoft.com/office/powerpoint/2010/main" val="340938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2" name="Picture 2" descr="http://www.metropoledigital.ufrn.br/aulas/disciplinas/poo/imagens/a01_figura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9142" y="2139891"/>
            <a:ext cx="4679950" cy="389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Os pilares da OO</a:t>
            </a:r>
          </a:p>
        </p:txBody>
      </p:sp>
    </p:spTree>
    <p:extLst>
      <p:ext uri="{BB962C8B-B14F-4D97-AF65-F5344CB8AC3E}">
        <p14:creationId xmlns:p14="http://schemas.microsoft.com/office/powerpoint/2010/main" val="96263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Material e Contatos</a:t>
            </a:r>
            <a:endParaRPr lang="pt-BR" dirty="0" smtClean="0">
              <a:solidFill>
                <a:srgbClr val="FFFFFF"/>
              </a:solidFill>
            </a:endParaRPr>
          </a:p>
        </p:txBody>
      </p:sp>
      <p:sp>
        <p:nvSpPr>
          <p:cNvPr id="2" name="Retângulo 1"/>
          <p:cNvSpPr/>
          <p:nvPr/>
        </p:nvSpPr>
        <p:spPr>
          <a:xfrm>
            <a:off x="604838" y="2067339"/>
            <a:ext cx="11420786" cy="4524315"/>
          </a:xfrm>
          <a:prstGeom prst="rect">
            <a:avLst/>
          </a:prstGeom>
        </p:spPr>
        <p:txBody>
          <a:bodyPr wrap="square">
            <a:spAutoFit/>
          </a:bodyPr>
          <a:lstStyle/>
          <a:p>
            <a:r>
              <a:rPr lang="pt-BR" dirty="0">
                <a:hlinkClick r:id="rId3"/>
              </a:rPr>
              <a:t>Canal do </a:t>
            </a:r>
            <a:r>
              <a:rPr lang="pt-BR" dirty="0" err="1">
                <a:hlinkClick r:id="rId3"/>
              </a:rPr>
              <a:t>GitHub</a:t>
            </a:r>
            <a:r>
              <a:rPr lang="pt-BR" dirty="0">
                <a:hlinkClick r:id="rId3"/>
              </a:rPr>
              <a:t> com Exemplos</a:t>
            </a:r>
            <a:r>
              <a:rPr lang="pt-BR" dirty="0"/>
              <a:t/>
            </a:r>
            <a:br>
              <a:rPr lang="pt-BR" dirty="0"/>
            </a:br>
            <a:endParaRPr lang="pt-BR" dirty="0"/>
          </a:p>
          <a:p>
            <a:r>
              <a:rPr lang="pt-BR" dirty="0">
                <a:hlinkClick r:id="rId4"/>
              </a:rPr>
              <a:t>Conteúdo da </a:t>
            </a:r>
            <a:r>
              <a:rPr lang="pt-BR" dirty="0" err="1">
                <a:hlinkClick r:id="rId4"/>
              </a:rPr>
              <a:t>MBCorp</a:t>
            </a:r>
            <a:r>
              <a:rPr lang="pt-BR" dirty="0">
                <a:hlinkClick r:id="rId4"/>
              </a:rPr>
              <a:t> com links sobre assuntos relacionados com arquitetura no </a:t>
            </a:r>
            <a:r>
              <a:rPr lang="pt-BR" dirty="0" smtClean="0">
                <a:hlinkClick r:id="rId4"/>
              </a:rPr>
              <a:t>Scoop.it</a:t>
            </a:r>
            <a:r>
              <a:rPr lang="pt-BR" dirty="0"/>
              <a:t/>
            </a:r>
            <a:br>
              <a:rPr lang="pt-BR" dirty="0"/>
            </a:br>
            <a:endParaRPr lang="pt-BR" dirty="0"/>
          </a:p>
          <a:p>
            <a:r>
              <a:rPr lang="pt-BR" dirty="0">
                <a:hlinkClick r:id="rId5"/>
              </a:rPr>
              <a:t>Curta a página</a:t>
            </a:r>
            <a:r>
              <a:rPr lang="pt-BR" i="1" dirty="0">
                <a:hlinkClick r:id="rId5"/>
              </a:rPr>
              <a:t> </a:t>
            </a:r>
            <a:r>
              <a:rPr lang="pt-BR" dirty="0">
                <a:hlinkClick r:id="rId5"/>
              </a:rPr>
              <a:t> da </a:t>
            </a:r>
            <a:r>
              <a:rPr lang="pt-BR" dirty="0" err="1">
                <a:hlinkClick r:id="rId5"/>
              </a:rPr>
              <a:t>MBCorp</a:t>
            </a:r>
            <a:r>
              <a:rPr lang="pt-BR" dirty="0">
                <a:hlinkClick r:id="rId5"/>
              </a:rPr>
              <a:t> no </a:t>
            </a:r>
            <a:r>
              <a:rPr lang="pt-BR" dirty="0" err="1">
                <a:hlinkClick r:id="rId5"/>
              </a:rPr>
              <a:t>Facebook</a:t>
            </a:r>
            <a:r>
              <a:rPr lang="pt-BR" dirty="0">
                <a:hlinkClick r:id="rId5"/>
              </a:rPr>
              <a:t> e fique plugado com as novidades, artigos e promoções e workshops </a:t>
            </a:r>
            <a:r>
              <a:rPr lang="pt-BR" dirty="0" smtClean="0">
                <a:hlinkClick r:id="rId5"/>
              </a:rPr>
              <a:t>gratuitos</a:t>
            </a:r>
            <a:endParaRPr lang="pt-BR" dirty="0" smtClean="0"/>
          </a:p>
          <a:p>
            <a:endParaRPr lang="pt-BR" dirty="0"/>
          </a:p>
          <a:p>
            <a:r>
              <a:rPr lang="pt-BR" dirty="0" err="1" smtClean="0">
                <a:hlinkClick r:id="rId6"/>
              </a:rPr>
              <a:t>Forum</a:t>
            </a:r>
            <a:r>
              <a:rPr lang="pt-BR" dirty="0"/>
              <a:t/>
            </a:r>
            <a:br>
              <a:rPr lang="pt-BR" dirty="0"/>
            </a:br>
            <a:endParaRPr lang="pt-BR" dirty="0"/>
          </a:p>
          <a:p>
            <a:r>
              <a:rPr lang="pt-BR" b="1" dirty="0"/>
              <a:t>Site/Blog:</a:t>
            </a:r>
            <a:r>
              <a:rPr lang="pt-BR" dirty="0"/>
              <a:t> </a:t>
            </a:r>
            <a:r>
              <a:rPr lang="pt-BR" dirty="0" smtClean="0">
                <a:hlinkClick r:id="rId7"/>
              </a:rPr>
              <a:t>www.mbcorp.com.br</a:t>
            </a:r>
            <a:endParaRPr lang="pt-BR" dirty="0"/>
          </a:p>
          <a:p>
            <a:r>
              <a:rPr lang="pt-BR" dirty="0"/>
              <a:t/>
            </a:r>
            <a:br>
              <a:rPr lang="pt-BR" dirty="0"/>
            </a:br>
            <a:r>
              <a:rPr lang="pt-BR" b="1" dirty="0" err="1"/>
              <a:t>Twitter</a:t>
            </a:r>
            <a:r>
              <a:rPr lang="pt-BR" b="1" dirty="0"/>
              <a:t>: </a:t>
            </a:r>
            <a:r>
              <a:rPr lang="pt-BR" dirty="0"/>
              <a:t>@</a:t>
            </a:r>
            <a:r>
              <a:rPr lang="pt-BR" dirty="0" err="1"/>
              <a:t>fabiomargarito</a:t>
            </a:r>
            <a:r>
              <a:rPr lang="pt-BR" dirty="0"/>
              <a:t>  e @</a:t>
            </a:r>
            <a:r>
              <a:rPr lang="pt-BR" dirty="0" err="1"/>
              <a:t>thembcorp</a:t>
            </a:r>
            <a:r>
              <a:rPr lang="pt-BR" dirty="0"/>
              <a:t/>
            </a:r>
            <a:br>
              <a:rPr lang="pt-BR" dirty="0"/>
            </a:br>
            <a:endParaRPr lang="pt-BR" dirty="0"/>
          </a:p>
          <a:p>
            <a:r>
              <a:rPr lang="pt-BR" b="1" dirty="0"/>
              <a:t>Skype:</a:t>
            </a:r>
            <a:r>
              <a:rPr lang="pt-BR" dirty="0"/>
              <a:t> </a:t>
            </a:r>
            <a:r>
              <a:rPr lang="pt-BR" dirty="0" err="1"/>
              <a:t>fmargarito</a:t>
            </a:r>
            <a:r>
              <a:rPr lang="pt-BR" dirty="0"/>
              <a:t> ou pelo e-mail </a:t>
            </a:r>
            <a:r>
              <a:rPr lang="pt-BR" dirty="0">
                <a:hlinkClick r:id="rId8"/>
              </a:rPr>
              <a:t>fabiomargarito@live.com</a:t>
            </a:r>
            <a:r>
              <a:rPr lang="pt-BR" dirty="0"/>
              <a:t/>
            </a:r>
            <a:br>
              <a:rPr lang="pt-BR" dirty="0"/>
            </a:br>
            <a:endParaRPr lang="pt-BR" dirty="0"/>
          </a:p>
          <a:p>
            <a:r>
              <a:rPr lang="pt-BR" b="1" dirty="0"/>
              <a:t>Google Talk: </a:t>
            </a:r>
            <a:r>
              <a:rPr lang="pt-BR" dirty="0">
                <a:hlinkClick r:id="rId9"/>
              </a:rPr>
              <a:t>fabiomargarito@gmail.com</a:t>
            </a:r>
            <a:endParaRPr lang="pt-BR" dirty="0">
              <a:effectLst/>
            </a:endParaRPr>
          </a:p>
        </p:txBody>
      </p:sp>
    </p:spTree>
    <p:extLst>
      <p:ext uri="{BB962C8B-B14F-4D97-AF65-F5344CB8AC3E}">
        <p14:creationId xmlns:p14="http://schemas.microsoft.com/office/powerpoint/2010/main" val="77519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idx="1"/>
          </p:nvPr>
        </p:nvSpPr>
        <p:spPr>
          <a:xfrm>
            <a:off x="338257" y="3179805"/>
            <a:ext cx="11281719" cy="19358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just"/>
            <a:r>
              <a:rPr lang="pt-BR" sz="4000" dirty="0" smtClean="0"/>
              <a:t>“É </a:t>
            </a:r>
            <a:r>
              <a:rPr lang="pt-BR" sz="4000" dirty="0"/>
              <a:t>uma característica da OO, no qual peças de um </a:t>
            </a:r>
            <a:r>
              <a:rPr lang="pt-BR" sz="4000" dirty="0" smtClean="0"/>
              <a:t>software </a:t>
            </a:r>
            <a:r>
              <a:rPr lang="pt-BR" sz="4000" dirty="0"/>
              <a:t>são </a:t>
            </a:r>
            <a:r>
              <a:rPr lang="pt-BR" sz="4000" dirty="0" smtClean="0"/>
              <a:t>autossuficientes”</a:t>
            </a:r>
            <a:endParaRPr lang="pt-BR" sz="4000" dirty="0"/>
          </a:p>
          <a:p>
            <a:pPr algn="just"/>
            <a:endParaRPr lang="pt-BR" sz="4000" dirty="0"/>
          </a:p>
        </p:txBody>
      </p:sp>
      <p:pic>
        <p:nvPicPr>
          <p:cNvPr id="3994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Encapsulamento</a:t>
            </a:r>
          </a:p>
        </p:txBody>
      </p:sp>
    </p:spTree>
    <p:extLst>
      <p:ext uri="{BB962C8B-B14F-4D97-AF65-F5344CB8AC3E}">
        <p14:creationId xmlns:p14="http://schemas.microsoft.com/office/powerpoint/2010/main" val="317087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idx="1"/>
          </p:nvPr>
        </p:nvSpPr>
        <p:spPr>
          <a:xfrm>
            <a:off x="74646" y="3249492"/>
            <a:ext cx="11808941" cy="197329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lgn="just"/>
            <a:r>
              <a:rPr lang="pt-BR" sz="4000" dirty="0" smtClean="0"/>
              <a:t>“Devemos </a:t>
            </a:r>
            <a:r>
              <a:rPr lang="pt-BR" sz="4000" dirty="0"/>
              <a:t>esconder os detalhes de implementação. Tratar uma peça de </a:t>
            </a:r>
            <a:r>
              <a:rPr lang="pt-BR" sz="4000" dirty="0" smtClean="0"/>
              <a:t>software </a:t>
            </a:r>
            <a:r>
              <a:rPr lang="pt-BR" sz="4000" dirty="0"/>
              <a:t>como uma caixa </a:t>
            </a:r>
            <a:r>
              <a:rPr lang="pt-BR" sz="4000" dirty="0" smtClean="0"/>
              <a:t>preta”</a:t>
            </a:r>
            <a:endParaRPr lang="pt-BR" sz="4000" dirty="0"/>
          </a:p>
          <a:p>
            <a:pPr algn="just"/>
            <a:endParaRPr lang="pt-BR" sz="4000" dirty="0"/>
          </a:p>
        </p:txBody>
      </p:sp>
      <p:pic>
        <p:nvPicPr>
          <p:cNvPr id="4096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Encapsulamento</a:t>
            </a:r>
          </a:p>
        </p:txBody>
      </p:sp>
    </p:spTree>
    <p:extLst>
      <p:ext uri="{BB962C8B-B14F-4D97-AF65-F5344CB8AC3E}">
        <p14:creationId xmlns:p14="http://schemas.microsoft.com/office/powerpoint/2010/main" val="105749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idx="1"/>
          </p:nvPr>
        </p:nvSpPr>
        <p:spPr>
          <a:xfrm>
            <a:off x="505064" y="3354387"/>
            <a:ext cx="11273080" cy="116153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4000" dirty="0" smtClean="0"/>
              <a:t>“O </a:t>
            </a:r>
            <a:r>
              <a:rPr lang="pt-BR" sz="4000" dirty="0"/>
              <a:t>uso de interfaces, viabiliza o </a:t>
            </a:r>
            <a:r>
              <a:rPr lang="pt-BR" sz="4000" dirty="0" smtClean="0"/>
              <a:t>encapsulamento”</a:t>
            </a:r>
            <a:endParaRPr lang="pt-BR" sz="4000" dirty="0"/>
          </a:p>
          <a:p>
            <a:pPr algn="just"/>
            <a:endParaRPr lang="pt-BR" sz="4000" dirty="0"/>
          </a:p>
        </p:txBody>
      </p:sp>
      <p:pic>
        <p:nvPicPr>
          <p:cNvPr id="4198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2"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smtClean="0"/>
              <a:t>Encapsulamento</a:t>
            </a:r>
            <a:endParaRPr lang="pt-BR" dirty="0"/>
          </a:p>
        </p:txBody>
      </p:sp>
    </p:spTree>
    <p:extLst>
      <p:ext uri="{BB962C8B-B14F-4D97-AF65-F5344CB8AC3E}">
        <p14:creationId xmlns:p14="http://schemas.microsoft.com/office/powerpoint/2010/main" val="384229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Título 1"/>
          <p:cNvSpPr>
            <a:spLocks noGrp="1"/>
          </p:cNvSpPr>
          <p:nvPr>
            <p:ph type="title"/>
          </p:nvPr>
        </p:nvSpPr>
        <p:spPr/>
        <p:txBody>
          <a:bodyPr/>
          <a:lstStyle/>
          <a:p>
            <a:r>
              <a:rPr lang="pt-BR" dirty="0" smtClean="0"/>
              <a:t>Encapsulamento</a:t>
            </a:r>
            <a:endParaRPr lang="pt-BR" dirty="0"/>
          </a:p>
        </p:txBody>
      </p:sp>
      <p:sp>
        <p:nvSpPr>
          <p:cNvPr id="43011" name="Rectangle 3"/>
          <p:cNvSpPr>
            <a:spLocks noGrp="1" noChangeArrowheads="1"/>
          </p:cNvSpPr>
          <p:nvPr>
            <p:ph idx="1"/>
          </p:nvPr>
        </p:nvSpPr>
        <p:spPr>
          <a:xfrm>
            <a:off x="138490" y="2819615"/>
            <a:ext cx="11681254" cy="27903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4000" dirty="0" smtClean="0"/>
              <a:t>“Uma </a:t>
            </a:r>
            <a:r>
              <a:rPr lang="pt-BR" sz="4000" dirty="0"/>
              <a:t>interface lista os serviços que serão expostos por um componente. Determina um contrato</a:t>
            </a:r>
            <a:r>
              <a:rPr lang="pt-BR" sz="4000" dirty="0" smtClean="0"/>
              <a:t>.”</a:t>
            </a:r>
            <a:endParaRPr lang="pt-BR" sz="4000" dirty="0"/>
          </a:p>
          <a:p>
            <a:pPr algn="just"/>
            <a:endParaRPr lang="pt-BR" sz="4000" dirty="0"/>
          </a:p>
        </p:txBody>
      </p:sp>
      <p:pic>
        <p:nvPicPr>
          <p:cNvPr id="43012" name="Picture 5"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7"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11"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805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5992" y="2685968"/>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ítulo 1"/>
          <p:cNvSpPr>
            <a:spLocks noGrp="1"/>
          </p:cNvSpPr>
          <p:nvPr>
            <p:ph type="title"/>
          </p:nvPr>
        </p:nvSpPr>
        <p:spPr>
          <a:xfrm>
            <a:off x="604434" y="0"/>
            <a:ext cx="10749367" cy="1208868"/>
          </a:xfrm>
        </p:spPr>
        <p:txBody>
          <a:bodyPr/>
          <a:lstStyle/>
          <a:p>
            <a:r>
              <a:rPr lang="pt-BR" dirty="0" smtClean="0"/>
              <a:t>Encapsulamento</a:t>
            </a:r>
            <a:endParaRPr lang="pt-BR" dirty="0"/>
          </a:p>
        </p:txBody>
      </p:sp>
    </p:spTree>
    <p:extLst>
      <p:ext uri="{BB962C8B-B14F-4D97-AF65-F5344CB8AC3E}">
        <p14:creationId xmlns:p14="http://schemas.microsoft.com/office/powerpoint/2010/main" val="210944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idx="1"/>
          </p:nvPr>
        </p:nvSpPr>
        <p:spPr>
          <a:xfrm>
            <a:off x="481913" y="1798123"/>
            <a:ext cx="822960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4000" dirty="0"/>
              <a:t>Vantagens:</a:t>
            </a:r>
          </a:p>
          <a:p>
            <a:pPr lvl="1"/>
            <a:r>
              <a:rPr lang="pt-BR" sz="2400" b="1" dirty="0"/>
              <a:t> Reuso</a:t>
            </a:r>
          </a:p>
          <a:p>
            <a:pPr lvl="1"/>
            <a:r>
              <a:rPr lang="pt-BR" sz="2400" b="1" dirty="0" smtClean="0"/>
              <a:t> </a:t>
            </a:r>
            <a:r>
              <a:rPr lang="pt-BR" sz="2400" b="1" dirty="0"/>
              <a:t>Mudanças transparentes</a:t>
            </a:r>
          </a:p>
          <a:p>
            <a:pPr lvl="1"/>
            <a:r>
              <a:rPr lang="pt-BR" sz="2400" b="1" dirty="0"/>
              <a:t> Elimina efeitos colaterais</a:t>
            </a:r>
          </a:p>
        </p:txBody>
      </p:sp>
      <p:pic>
        <p:nvPicPr>
          <p:cNvPr id="4506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ítulo 1"/>
          <p:cNvSpPr>
            <a:spLocks noGrp="1"/>
          </p:cNvSpPr>
          <p:nvPr>
            <p:ph type="title"/>
          </p:nvPr>
        </p:nvSpPr>
        <p:spPr>
          <a:xfrm>
            <a:off x="596197" y="0"/>
            <a:ext cx="10749367" cy="1208868"/>
          </a:xfrm>
        </p:spPr>
        <p:txBody>
          <a:bodyPr/>
          <a:lstStyle/>
          <a:p>
            <a:r>
              <a:rPr lang="pt-BR" dirty="0" smtClean="0"/>
              <a:t>Encapsulamento</a:t>
            </a:r>
            <a:endParaRPr lang="pt-BR" dirty="0"/>
          </a:p>
        </p:txBody>
      </p:sp>
    </p:spTree>
    <p:extLst>
      <p:ext uri="{BB962C8B-B14F-4D97-AF65-F5344CB8AC3E}">
        <p14:creationId xmlns:p14="http://schemas.microsoft.com/office/powerpoint/2010/main" val="175908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idx="1"/>
          </p:nvPr>
        </p:nvSpPr>
        <p:spPr>
          <a:xfrm>
            <a:off x="208512" y="2061734"/>
            <a:ext cx="11524736"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4000" dirty="0" smtClean="0"/>
              <a:t>“É </a:t>
            </a:r>
            <a:r>
              <a:rPr lang="pt-BR" sz="4000" dirty="0"/>
              <a:t>um mecanismo que permite que você possa criar uma classe, a partir de uma existente, herdando os atributos e comportamentos da classe base</a:t>
            </a:r>
            <a:r>
              <a:rPr lang="pt-BR" sz="4000" dirty="0" smtClean="0"/>
              <a:t>.”</a:t>
            </a:r>
            <a:endParaRPr lang="pt-BR" sz="4000" dirty="0"/>
          </a:p>
        </p:txBody>
      </p:sp>
      <p:pic>
        <p:nvPicPr>
          <p:cNvPr id="4608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1"/>
          <p:cNvSpPr>
            <a:spLocks noGrp="1"/>
          </p:cNvSpPr>
          <p:nvPr>
            <p:ph type="title"/>
          </p:nvPr>
        </p:nvSpPr>
        <p:spPr>
          <a:xfrm>
            <a:off x="596197" y="0"/>
            <a:ext cx="10749367" cy="1208868"/>
          </a:xfrm>
        </p:spPr>
        <p:txBody>
          <a:bodyPr/>
          <a:lstStyle/>
          <a:p>
            <a:r>
              <a:rPr lang="pt-BR" dirty="0" smtClean="0"/>
              <a:t>Herança</a:t>
            </a:r>
            <a:endParaRPr lang="pt-BR" dirty="0"/>
          </a:p>
        </p:txBody>
      </p:sp>
    </p:spTree>
    <p:extLst>
      <p:ext uri="{BB962C8B-B14F-4D97-AF65-F5344CB8AC3E}">
        <p14:creationId xmlns:p14="http://schemas.microsoft.com/office/powerpoint/2010/main" val="103843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14"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Herança</a:t>
            </a:r>
          </a:p>
        </p:txBody>
      </p:sp>
    </p:spTree>
    <p:extLst>
      <p:ext uri="{BB962C8B-B14F-4D97-AF65-F5344CB8AC3E}">
        <p14:creationId xmlns:p14="http://schemas.microsoft.com/office/powerpoint/2010/main" val="255352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idx="1"/>
          </p:nvPr>
        </p:nvSpPr>
        <p:spPr>
          <a:xfrm>
            <a:off x="144162" y="1946404"/>
            <a:ext cx="6207211"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3000" dirty="0"/>
              <a:t>Como identificar se minha herança está correta?</a:t>
            </a:r>
          </a:p>
          <a:p>
            <a:pPr algn="just"/>
            <a:r>
              <a:rPr lang="pt-BR" sz="3000" dirty="0" smtClean="0"/>
              <a:t>Não </a:t>
            </a:r>
            <a:r>
              <a:rPr lang="pt-BR" sz="3000" dirty="0"/>
              <a:t>é porque eu posso herdar de um classe, que estou fazendo a herança correta</a:t>
            </a:r>
          </a:p>
        </p:txBody>
      </p:sp>
      <p:pic>
        <p:nvPicPr>
          <p:cNvPr id="4813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2946" y="2101678"/>
            <a:ext cx="3838575" cy="453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3"/>
          <p:cNvSpPr txBox="1">
            <a:spLocks noChangeArrowheads="1"/>
          </p:cNvSpPr>
          <p:nvPr/>
        </p:nvSpPr>
        <p:spPr bwMode="auto">
          <a:xfrm>
            <a:off x="9333470" y="2488857"/>
            <a:ext cx="2858530" cy="151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r>
              <a:rPr lang="pt-BR" sz="3000" dirty="0">
                <a:solidFill>
                  <a:srgbClr val="0070C0"/>
                </a:solidFill>
              </a:rPr>
              <a:t>Simples</a:t>
            </a:r>
            <a:r>
              <a:rPr lang="pt-BR" sz="4000" dirty="0" smtClean="0">
                <a:solidFill>
                  <a:srgbClr val="0070C0"/>
                </a:solidFill>
              </a:rPr>
              <a:t>, </a:t>
            </a:r>
            <a:r>
              <a:rPr lang="pt-BR" sz="3000" dirty="0" smtClean="0">
                <a:solidFill>
                  <a:srgbClr val="0070C0"/>
                </a:solidFill>
              </a:rPr>
              <a:t>utilize a regra do “É um”</a:t>
            </a:r>
            <a:endParaRPr lang="pt-BR" sz="3000" dirty="0">
              <a:solidFill>
                <a:srgbClr val="0070C0"/>
              </a:solidFill>
            </a:endParaRPr>
          </a:p>
        </p:txBody>
      </p:sp>
      <p:sp>
        <p:nvSpPr>
          <p:cNvPr id="2" name="Título 1"/>
          <p:cNvSpPr>
            <a:spLocks noGrp="1"/>
          </p:cNvSpPr>
          <p:nvPr>
            <p:ph type="title"/>
          </p:nvPr>
        </p:nvSpPr>
        <p:spPr/>
        <p:txBody>
          <a:bodyPr/>
          <a:lstStyle/>
          <a:p>
            <a:r>
              <a:rPr lang="pt-BR" dirty="0"/>
              <a:t>Herança</a:t>
            </a:r>
          </a:p>
        </p:txBody>
      </p:sp>
    </p:spTree>
    <p:extLst>
      <p:ext uri="{BB962C8B-B14F-4D97-AF65-F5344CB8AC3E}">
        <p14:creationId xmlns:p14="http://schemas.microsoft.com/office/powerpoint/2010/main" val="400564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idx="1"/>
          </p:nvPr>
        </p:nvSpPr>
        <p:spPr>
          <a:xfrm>
            <a:off x="224987" y="2556004"/>
            <a:ext cx="11508259" cy="4525962"/>
          </a:xfrm>
        </p:spPr>
        <p:txBody>
          <a:bodyPr/>
          <a:lstStyle/>
          <a:p>
            <a:pPr algn="just"/>
            <a:r>
              <a:rPr lang="pt-BR" sz="4000" dirty="0" smtClean="0"/>
              <a:t>“É </a:t>
            </a:r>
            <a:r>
              <a:rPr lang="pt-BR" sz="4000" dirty="0"/>
              <a:t>arte de assumir múltiplas formas. Polimorfismo permite que utilizemos um nome para expressar comportamentos distintos</a:t>
            </a:r>
            <a:r>
              <a:rPr lang="pt-BR" sz="4000" dirty="0" smtClean="0"/>
              <a:t>.”</a:t>
            </a:r>
            <a:endParaRPr lang="pt-BR" sz="4000" dirty="0"/>
          </a:p>
        </p:txBody>
      </p:sp>
      <p:pic>
        <p:nvPicPr>
          <p:cNvPr id="5018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p:txBody>
          <a:bodyPr/>
          <a:lstStyle/>
          <a:p>
            <a:r>
              <a:rPr lang="pt-BR" dirty="0" smtClean="0"/>
              <a:t>Polimorfismo</a:t>
            </a:r>
            <a:endParaRPr lang="pt-BR" dirty="0"/>
          </a:p>
        </p:txBody>
      </p:sp>
      <p:pic>
        <p:nvPicPr>
          <p:cNvPr id="9" name="Picture 12" descr="http://www.pop-ce.rnp.br/site/wp-content/uploads/2012/03/Vista-220.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5724" y="4949970"/>
            <a:ext cx="1706351" cy="170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505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Dinâmica</a:t>
            </a:r>
            <a:endParaRPr lang="pt-BR" dirty="0" smtClean="0">
              <a:solidFill>
                <a:srgbClr val="FFFFFF"/>
              </a:solidFill>
            </a:endParaRPr>
          </a:p>
        </p:txBody>
      </p:sp>
      <p:pic>
        <p:nvPicPr>
          <p:cNvPr id="2" name="Imagem 1"/>
          <p:cNvPicPr>
            <a:picLocks noChangeAspect="1"/>
          </p:cNvPicPr>
          <p:nvPr/>
        </p:nvPicPr>
        <p:blipFill>
          <a:blip r:embed="rId2"/>
          <a:stretch>
            <a:fillRect/>
          </a:stretch>
        </p:blipFill>
        <p:spPr>
          <a:xfrm>
            <a:off x="1870259" y="2522485"/>
            <a:ext cx="8218120" cy="2670279"/>
          </a:xfrm>
          <a:prstGeom prst="rect">
            <a:avLst/>
          </a:prstGeom>
        </p:spPr>
      </p:pic>
    </p:spTree>
    <p:extLst>
      <p:ext uri="{BB962C8B-B14F-4D97-AF65-F5344CB8AC3E}">
        <p14:creationId xmlns:p14="http://schemas.microsoft.com/office/powerpoint/2010/main" val="380450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10"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ítulo 1"/>
          <p:cNvSpPr>
            <a:spLocks noGrp="1"/>
          </p:cNvSpPr>
          <p:nvPr>
            <p:ph type="title"/>
          </p:nvPr>
        </p:nvSpPr>
        <p:spPr/>
        <p:txBody>
          <a:bodyPr/>
          <a:lstStyle/>
          <a:p>
            <a:r>
              <a:rPr lang="pt-BR" dirty="0" smtClean="0"/>
              <a:t>Polimorfismo</a:t>
            </a:r>
            <a:endParaRPr lang="pt-BR" dirty="0"/>
          </a:p>
        </p:txBody>
      </p:sp>
    </p:spTree>
    <p:extLst>
      <p:ext uri="{BB962C8B-B14F-4D97-AF65-F5344CB8AC3E}">
        <p14:creationId xmlns:p14="http://schemas.microsoft.com/office/powerpoint/2010/main" val="343647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S.O.L.I.D</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210859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1981200" y="1855788"/>
            <a:ext cx="8229600" cy="4525962"/>
          </a:xfrm>
        </p:spPr>
        <p:txBody>
          <a:bodyPr/>
          <a:lstStyle/>
          <a:p>
            <a:pPr>
              <a:defRPr/>
            </a:pPr>
            <a:endParaRPr lang="pt-BR" dirty="0"/>
          </a:p>
          <a:p>
            <a:pPr eaLnBrk="1" hangingPunct="1">
              <a:defRPr/>
            </a:pPr>
            <a:endParaRPr lang="pt-BR" sz="4000" dirty="0"/>
          </a:p>
          <a:p>
            <a:pPr>
              <a:defRPr/>
            </a:pPr>
            <a:endParaRPr lang="pt-BR" b="1" dirty="0" smtClean="0"/>
          </a:p>
        </p:txBody>
      </p:sp>
      <p:pic>
        <p:nvPicPr>
          <p:cNvPr id="5222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Diagrama 1"/>
          <p:cNvGraphicFramePr/>
          <p:nvPr>
            <p:extLst>
              <p:ext uri="{D42A27DB-BD31-4B8C-83A1-F6EECF244321}">
                <p14:modId xmlns:p14="http://schemas.microsoft.com/office/powerpoint/2010/main" val="3325144049"/>
              </p:ext>
            </p:extLst>
          </p:nvPr>
        </p:nvGraphicFramePr>
        <p:xfrm>
          <a:off x="2507410" y="1435903"/>
          <a:ext cx="7028476" cy="53474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ítulo 2"/>
          <p:cNvSpPr>
            <a:spLocks noGrp="1"/>
          </p:cNvSpPr>
          <p:nvPr>
            <p:ph type="title"/>
          </p:nvPr>
        </p:nvSpPr>
        <p:spPr/>
        <p:txBody>
          <a:bodyPr/>
          <a:lstStyle/>
          <a:p>
            <a:r>
              <a:rPr lang="pt-BR" dirty="0"/>
              <a:t>S.O.L.I.D</a:t>
            </a:r>
          </a:p>
        </p:txBody>
      </p:sp>
    </p:spTree>
    <p:extLst>
      <p:ext uri="{BB962C8B-B14F-4D97-AF65-F5344CB8AC3E}">
        <p14:creationId xmlns:p14="http://schemas.microsoft.com/office/powerpoint/2010/main" val="295091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1981200" y="1855788"/>
            <a:ext cx="8229600" cy="4525962"/>
          </a:xfrm>
        </p:spPr>
        <p:txBody>
          <a:bodyPr/>
          <a:lstStyle/>
          <a:p>
            <a:pPr>
              <a:defRPr/>
            </a:pPr>
            <a:endParaRPr lang="pt-BR" dirty="0"/>
          </a:p>
          <a:p>
            <a:pPr eaLnBrk="1" hangingPunct="1">
              <a:defRPr/>
            </a:pPr>
            <a:endParaRPr lang="pt-BR" sz="4000" dirty="0"/>
          </a:p>
          <a:p>
            <a:pPr eaLnBrk="1" hangingPunct="1">
              <a:buFont typeface="Arial" pitchFamily="34" charset="0"/>
              <a:buChar char="•"/>
              <a:defRPr/>
            </a:pPr>
            <a:endParaRPr lang="pt-BR" b="1" dirty="0"/>
          </a:p>
          <a:p>
            <a:pPr>
              <a:defRPr/>
            </a:pPr>
            <a:endParaRPr lang="pt-BR" dirty="0" smtClean="0"/>
          </a:p>
        </p:txBody>
      </p:sp>
      <p:pic>
        <p:nvPicPr>
          <p:cNvPr id="5325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13" descr="http://www.codeproject.com/KB/architecture/SOLIDPrinciplesInOOD/dggn8fwf_24f6dgv5dq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9657" y="1562410"/>
            <a:ext cx="5976664" cy="43868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94007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420130" y="2911151"/>
            <a:ext cx="11335265" cy="2099388"/>
          </a:xfrm>
        </p:spPr>
        <p:txBody>
          <a:bodyPr>
            <a:normAutofit/>
          </a:bodyPr>
          <a:lstStyle/>
          <a:p>
            <a:pPr>
              <a:defRPr/>
            </a:pPr>
            <a:r>
              <a:rPr lang="pt-BR" sz="4000" dirty="0" smtClean="0"/>
              <a:t>“A </a:t>
            </a:r>
            <a:r>
              <a:rPr lang="pt-BR" sz="4000" dirty="0" err="1" smtClean="0"/>
              <a:t>class</a:t>
            </a:r>
            <a:r>
              <a:rPr lang="pt-BR" sz="4000" dirty="0" smtClean="0"/>
              <a:t> </a:t>
            </a:r>
            <a:r>
              <a:rPr lang="pt-BR" sz="4000" dirty="0" err="1" smtClean="0"/>
              <a:t>should</a:t>
            </a:r>
            <a:r>
              <a:rPr lang="pt-BR" sz="4000" dirty="0" smtClean="0"/>
              <a:t> </a:t>
            </a:r>
            <a:r>
              <a:rPr lang="pt-BR" sz="4000" dirty="0" err="1" smtClean="0"/>
              <a:t>have</a:t>
            </a:r>
            <a:r>
              <a:rPr lang="pt-BR" sz="4000" dirty="0" smtClean="0"/>
              <a:t> </a:t>
            </a:r>
            <a:r>
              <a:rPr lang="pt-BR" sz="4000" dirty="0" err="1" smtClean="0"/>
              <a:t>one</a:t>
            </a:r>
            <a:r>
              <a:rPr lang="pt-BR" sz="4000" dirty="0" smtClean="0"/>
              <a:t>, </a:t>
            </a:r>
            <a:r>
              <a:rPr lang="pt-BR" sz="4000" dirty="0" err="1" smtClean="0"/>
              <a:t>and</a:t>
            </a:r>
            <a:r>
              <a:rPr lang="pt-BR" sz="4000" dirty="0" smtClean="0"/>
              <a:t> </a:t>
            </a:r>
            <a:r>
              <a:rPr lang="pt-BR" sz="4000" dirty="0" err="1" smtClean="0"/>
              <a:t>only</a:t>
            </a:r>
            <a:r>
              <a:rPr lang="pt-BR" sz="4000" dirty="0" smtClean="0"/>
              <a:t> </a:t>
            </a:r>
            <a:r>
              <a:rPr lang="pt-BR" sz="4000" dirty="0" err="1" smtClean="0"/>
              <a:t>one</a:t>
            </a:r>
            <a:r>
              <a:rPr lang="pt-BR" sz="4000" dirty="0" smtClean="0"/>
              <a:t>, </a:t>
            </a:r>
            <a:r>
              <a:rPr lang="pt-BR" sz="4000" dirty="0" err="1" smtClean="0"/>
              <a:t>reason</a:t>
            </a:r>
            <a:r>
              <a:rPr lang="pt-BR" sz="4000" dirty="0" smtClean="0"/>
              <a:t> </a:t>
            </a:r>
            <a:r>
              <a:rPr lang="pt-BR" sz="4000" dirty="0" err="1" smtClean="0"/>
              <a:t>to</a:t>
            </a:r>
            <a:r>
              <a:rPr lang="pt-BR" sz="4000" dirty="0" smtClean="0"/>
              <a:t> </a:t>
            </a:r>
            <a:r>
              <a:rPr lang="pt-BR" sz="4000" dirty="0" err="1" smtClean="0"/>
              <a:t>change</a:t>
            </a:r>
            <a:r>
              <a:rPr lang="pt-BR" sz="4000" dirty="0" smtClean="0"/>
              <a:t>”</a:t>
            </a:r>
          </a:p>
        </p:txBody>
      </p:sp>
      <p:pic>
        <p:nvPicPr>
          <p:cNvPr id="54276"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0"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1"/>
          <p:cNvSpPr>
            <a:spLocks noGrp="1"/>
          </p:cNvSpPr>
          <p:nvPr>
            <p:ph type="title"/>
          </p:nvPr>
        </p:nvSpPr>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41679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469556" y="2984792"/>
            <a:ext cx="11195221" cy="190444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pt-BR" sz="4000" dirty="0" smtClean="0"/>
              <a:t>“</a:t>
            </a:r>
            <a:r>
              <a:rPr lang="pt-BR" sz="4000" dirty="0"/>
              <a:t>Responsabilidade = uma razão para alterar o código = Coesão”</a:t>
            </a:r>
          </a:p>
        </p:txBody>
      </p:sp>
      <p:pic>
        <p:nvPicPr>
          <p:cNvPr id="5530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116048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391169" y="2597194"/>
            <a:ext cx="11285838" cy="281506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pt-BR" sz="4000" dirty="0" smtClean="0"/>
              <a:t>“Não </a:t>
            </a:r>
            <a:r>
              <a:rPr lang="pt-BR" sz="4000" dirty="0"/>
              <a:t>queremos interferir em uma funcionalidade, quando estamos alterando outra. </a:t>
            </a:r>
            <a:r>
              <a:rPr lang="pt-BR" sz="4000" dirty="0" smtClean="0"/>
              <a:t>“</a:t>
            </a:r>
            <a:endParaRPr lang="pt-BR" sz="4000" dirty="0"/>
          </a:p>
        </p:txBody>
      </p:sp>
      <p:pic>
        <p:nvPicPr>
          <p:cNvPr id="5632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a:xfrm>
            <a:off x="604434" y="0"/>
            <a:ext cx="10749367" cy="1208868"/>
          </a:xfrm>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94262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604434" y="2794903"/>
            <a:ext cx="11076820" cy="288920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pt-BR" sz="4000" dirty="0" smtClean="0"/>
              <a:t>“Não </a:t>
            </a:r>
            <a:r>
              <a:rPr lang="pt-BR" sz="4000" dirty="0"/>
              <a:t>queremos interferir em </a:t>
            </a:r>
            <a:r>
              <a:rPr lang="pt-BR" sz="4000" dirty="0" smtClean="0"/>
              <a:t>uma funcionalidade </a:t>
            </a:r>
            <a:r>
              <a:rPr lang="pt-BR" sz="4000" dirty="0"/>
              <a:t>quando estamos alterando </a:t>
            </a:r>
            <a:r>
              <a:rPr lang="pt-BR" sz="4000" dirty="0" smtClean="0"/>
              <a:t>outra”</a:t>
            </a:r>
            <a:endParaRPr lang="pt-BR" sz="4000" dirty="0"/>
          </a:p>
        </p:txBody>
      </p:sp>
      <p:pic>
        <p:nvPicPr>
          <p:cNvPr id="5734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2"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a:xfrm>
            <a:off x="604434" y="0"/>
            <a:ext cx="10749367" cy="1208868"/>
          </a:xfrm>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86567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5"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6"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4339" y="1557338"/>
            <a:ext cx="3856037"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ítulo 1"/>
          <p:cNvSpPr>
            <a:spLocks noGrp="1"/>
          </p:cNvSpPr>
          <p:nvPr>
            <p:ph type="title"/>
          </p:nvPr>
        </p:nvSpPr>
        <p:spPr>
          <a:xfrm>
            <a:off x="604434" y="0"/>
            <a:ext cx="10749367" cy="1208868"/>
          </a:xfrm>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410284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1"/>
          <p:cNvSpPr>
            <a:spLocks noGrp="1"/>
          </p:cNvSpPr>
          <p:nvPr>
            <p:ph type="title"/>
          </p:nvPr>
        </p:nvSpPr>
        <p:spPr>
          <a:xfrm>
            <a:off x="604434" y="0"/>
            <a:ext cx="10749367" cy="1208868"/>
          </a:xfrm>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9123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Dinâmica</a:t>
            </a:r>
            <a:endParaRPr lang="pt-BR" dirty="0" smtClean="0">
              <a:solidFill>
                <a:srgbClr val="FFFFFF"/>
              </a:solidFill>
            </a:endParaRPr>
          </a:p>
        </p:txBody>
      </p:sp>
      <p:sp>
        <p:nvSpPr>
          <p:cNvPr id="6" name="Retângulo 5"/>
          <p:cNvSpPr/>
          <p:nvPr/>
        </p:nvSpPr>
        <p:spPr>
          <a:xfrm>
            <a:off x="5246940" y="3337222"/>
            <a:ext cx="4326697" cy="923330"/>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5400" b="1" i="0" u="none" strike="noStrike" kern="0" cap="all" spc="0" normalizeH="0" baseline="0" noProof="0"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uLnTx/>
                <a:uFillTx/>
              </a:rPr>
              <a:t>interativo</a:t>
            </a:r>
          </a:p>
        </p:txBody>
      </p:sp>
      <p:pic>
        <p:nvPicPr>
          <p:cNvPr id="7" name="Picture 6" descr="https://encrypted-tbn0.google.com/images?q=tbn:ANd9GcR-yATJWOXVRaExemU5cMvfC-s5UVtWetQr6Y_es6bwA1MJ4DJ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7588" y="2965450"/>
            <a:ext cx="275272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531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1981200" y="1855788"/>
            <a:ext cx="8229600" cy="4525962"/>
          </a:xfrm>
        </p:spPr>
        <p:txBody>
          <a:bodyPr/>
          <a:lstStyle/>
          <a:p>
            <a:pPr>
              <a:defRPr/>
            </a:pPr>
            <a:endParaRPr lang="pt-BR" dirty="0"/>
          </a:p>
          <a:p>
            <a:pPr eaLnBrk="1" hangingPunct="1">
              <a:defRPr/>
            </a:pPr>
            <a:endParaRPr lang="pt-BR" sz="4000" dirty="0"/>
          </a:p>
          <a:p>
            <a:pPr eaLnBrk="1" hangingPunct="1">
              <a:buFont typeface="Arial" pitchFamily="34" charset="0"/>
              <a:buChar char="•"/>
              <a:defRPr/>
            </a:pPr>
            <a:endParaRPr lang="pt-BR" b="1" dirty="0"/>
          </a:p>
          <a:p>
            <a:pPr>
              <a:defRPr/>
            </a:pPr>
            <a:endParaRPr lang="pt-BR" dirty="0" smtClean="0"/>
          </a:p>
        </p:txBody>
      </p:sp>
      <p:pic>
        <p:nvPicPr>
          <p:cNvPr id="604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descr="http://www.tomdalling.com/blog/wp-content/uploads/OC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1704" y="1462056"/>
            <a:ext cx="5328592" cy="4271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3" name="Título 2"/>
          <p:cNvSpPr>
            <a:spLocks noGrp="1"/>
          </p:cNvSpPr>
          <p:nvPr>
            <p:ph type="title"/>
          </p:nvPr>
        </p:nvSpPr>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200761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436605" y="3091468"/>
            <a:ext cx="11244649" cy="184300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sz="4000" dirty="0" smtClean="0"/>
              <a:t>“A </a:t>
            </a:r>
            <a:r>
              <a:rPr lang="en-US" sz="4000" dirty="0"/>
              <a:t>class should be open to extension, but closed to modification</a:t>
            </a:r>
            <a:r>
              <a:rPr lang="pt-BR" sz="4000" dirty="0"/>
              <a:t>”</a:t>
            </a:r>
          </a:p>
        </p:txBody>
      </p:sp>
      <p:pic>
        <p:nvPicPr>
          <p:cNvPr id="6144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2"/>
          <p:cNvSpPr>
            <a:spLocks noGrp="1"/>
          </p:cNvSpPr>
          <p:nvPr>
            <p:ph type="title"/>
          </p:nvPr>
        </p:nvSpPr>
        <p:spPr>
          <a:xfrm>
            <a:off x="604434" y="0"/>
            <a:ext cx="10749367" cy="1208868"/>
          </a:xfrm>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18712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idx="1"/>
          </p:nvPr>
        </p:nvSpPr>
        <p:spPr>
          <a:xfrm>
            <a:off x="403654" y="1855788"/>
            <a:ext cx="11302314"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pt-BR" sz="4000" dirty="0"/>
              <a:t>“Quando uma simples alteração, acarreta em um cascata de alterações em módulos dependentes...., o programa se tornará frágil, rígido, imprevisível e sem </a:t>
            </a:r>
            <a:r>
              <a:rPr lang="pt-BR" sz="4000" dirty="0" err="1"/>
              <a:t>reúso</a:t>
            </a:r>
            <a:r>
              <a:rPr lang="pt-BR" sz="4000" dirty="0"/>
              <a:t>”</a:t>
            </a:r>
          </a:p>
          <a:p>
            <a:r>
              <a:rPr lang="pt-BR" sz="4000" dirty="0"/>
              <a:t>			Robert Martins(</a:t>
            </a:r>
            <a:r>
              <a:rPr lang="pt-BR" sz="4000" dirty="0" err="1"/>
              <a:t>Uncle</a:t>
            </a:r>
            <a:r>
              <a:rPr lang="pt-BR" sz="4000" dirty="0"/>
              <a:t> Bob)</a:t>
            </a:r>
          </a:p>
        </p:txBody>
      </p:sp>
      <p:pic>
        <p:nvPicPr>
          <p:cNvPr id="6246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1"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2"/>
          <p:cNvSpPr>
            <a:spLocks noGrp="1"/>
          </p:cNvSpPr>
          <p:nvPr>
            <p:ph type="title"/>
          </p:nvPr>
        </p:nvSpPr>
        <p:spPr>
          <a:xfrm>
            <a:off x="604434" y="0"/>
            <a:ext cx="10749367" cy="1208868"/>
          </a:xfrm>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117292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idx="1"/>
          </p:nvPr>
        </p:nvSpPr>
        <p:spPr>
          <a:xfrm>
            <a:off x="453081" y="1855788"/>
            <a:ext cx="11236411"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pt-BR" sz="4000" dirty="0"/>
              <a:t>“OCP determina que devemos criar módulos que nunca mudam. Quando um requisito muda, você estende o comportamento com código novo, sem alterar o antigo”</a:t>
            </a:r>
          </a:p>
          <a:p>
            <a:r>
              <a:rPr lang="pt-BR" sz="4000" dirty="0"/>
              <a:t>			Robert Martins(</a:t>
            </a:r>
            <a:r>
              <a:rPr lang="pt-BR" sz="4000" dirty="0" err="1"/>
              <a:t>Uncle</a:t>
            </a:r>
            <a:r>
              <a:rPr lang="pt-BR" sz="4000" dirty="0"/>
              <a:t> Bob)</a:t>
            </a:r>
          </a:p>
        </p:txBody>
      </p:sp>
      <p:pic>
        <p:nvPicPr>
          <p:cNvPr id="6349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2"/>
          <p:cNvSpPr>
            <a:spLocks noGrp="1"/>
          </p:cNvSpPr>
          <p:nvPr>
            <p:ph type="title"/>
          </p:nvPr>
        </p:nvSpPr>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256928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2"/>
          <p:cNvSpPr>
            <a:spLocks noGrp="1"/>
          </p:cNvSpPr>
          <p:nvPr>
            <p:ph type="title"/>
          </p:nvPr>
        </p:nvSpPr>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421669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ChangeArrowheads="1"/>
          </p:cNvSpPr>
          <p:nvPr>
            <p:ph idx="1"/>
          </p:nvPr>
        </p:nvSpPr>
        <p:spPr>
          <a:xfrm>
            <a:off x="1981200" y="1855788"/>
            <a:ext cx="8229600" cy="4525962"/>
          </a:xfrm>
        </p:spPr>
        <p:txBody>
          <a:bodyPr/>
          <a:lstStyle/>
          <a:p>
            <a:endParaRPr lang="pt-BR" smtClean="0"/>
          </a:p>
        </p:txBody>
      </p:sp>
      <p:pic>
        <p:nvPicPr>
          <p:cNvPr id="6554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6" name="Picture 2" descr="http://www.globalnerdy.com/wordpress/wp-content/uploads/2009/07/liskov_substitution_principle_smal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1705" y="1844824"/>
            <a:ext cx="5176905" cy="38884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360118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idx="1"/>
          </p:nvPr>
        </p:nvSpPr>
        <p:spPr>
          <a:xfrm>
            <a:off x="477795" y="1855788"/>
            <a:ext cx="11195221"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endParaRPr lang="pt-BR" sz="4000" dirty="0"/>
          </a:p>
          <a:p>
            <a:r>
              <a:rPr lang="pt-BR" sz="4000" dirty="0"/>
              <a:t>“</a:t>
            </a:r>
            <a:r>
              <a:rPr lang="en-US" sz="4000" dirty="0"/>
              <a:t>If for each object o1 of type S there is an object o2 of type T such that for all programs P defined in terms of T, the behavior of P is unchanged when o1 is substituted for o2 then S is a subtype of T.</a:t>
            </a:r>
            <a:r>
              <a:rPr lang="pt-BR" sz="4000" dirty="0"/>
              <a:t>”</a:t>
            </a:r>
          </a:p>
          <a:p>
            <a:r>
              <a:rPr lang="pt-BR" sz="4000" dirty="0"/>
              <a:t>					    Barbara </a:t>
            </a:r>
            <a:r>
              <a:rPr lang="pt-BR" sz="4000" dirty="0" err="1"/>
              <a:t>Liskov</a:t>
            </a:r>
            <a:endParaRPr lang="pt-BR" sz="4000" dirty="0"/>
          </a:p>
        </p:txBody>
      </p:sp>
      <p:pic>
        <p:nvPicPr>
          <p:cNvPr id="6656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239716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noChangeArrowheads="1"/>
          </p:cNvSpPr>
          <p:nvPr>
            <p:ph idx="1"/>
          </p:nvPr>
        </p:nvSpPr>
        <p:spPr>
          <a:xfrm>
            <a:off x="469557" y="1855788"/>
            <a:ext cx="11302313"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endParaRPr lang="pt-BR" sz="4000" dirty="0"/>
          </a:p>
          <a:p>
            <a:r>
              <a:rPr lang="pt-BR" sz="4000" dirty="0"/>
              <a:t>“</a:t>
            </a:r>
            <a:r>
              <a:rPr lang="en-US" sz="4000" dirty="0"/>
              <a:t>Functions that use pointers or references to base classes must be able to use objects of derived classes without knowing it.</a:t>
            </a:r>
            <a:r>
              <a:rPr lang="pt-BR" sz="4000" dirty="0"/>
              <a:t>”</a:t>
            </a:r>
          </a:p>
          <a:p>
            <a:pPr algn="r"/>
            <a:r>
              <a:rPr lang="pt-BR" sz="4000" dirty="0"/>
              <a:t>					      						 Robert Martins(</a:t>
            </a:r>
            <a:r>
              <a:rPr lang="pt-BR" sz="4000" dirty="0" err="1"/>
              <a:t>Uncle</a:t>
            </a:r>
            <a:r>
              <a:rPr lang="pt-BR" sz="4000" dirty="0"/>
              <a:t> Bob)</a:t>
            </a:r>
          </a:p>
        </p:txBody>
      </p:sp>
      <p:pic>
        <p:nvPicPr>
          <p:cNvPr id="6758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1"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202927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Grp="1" noChangeArrowheads="1"/>
          </p:cNvSpPr>
          <p:nvPr>
            <p:ph idx="1"/>
          </p:nvPr>
        </p:nvSpPr>
        <p:spPr>
          <a:xfrm>
            <a:off x="527221" y="1855788"/>
            <a:ext cx="11203459"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endParaRPr lang="pt-BR" sz="4000" dirty="0"/>
          </a:p>
          <a:p>
            <a:r>
              <a:rPr lang="pt-BR" sz="4000" dirty="0"/>
              <a:t>“</a:t>
            </a:r>
            <a:r>
              <a:rPr lang="en-US" sz="4000" dirty="0"/>
              <a:t>Functions that use pointers or references to base classes must be able to use objects of derived classes without knowing it.</a:t>
            </a:r>
            <a:r>
              <a:rPr lang="pt-BR" sz="4000" dirty="0"/>
              <a:t>”</a:t>
            </a:r>
          </a:p>
          <a:p>
            <a:pPr algn="r"/>
            <a:r>
              <a:rPr lang="pt-BR" sz="4000" dirty="0"/>
              <a:t>					      						 Robert Martins(</a:t>
            </a:r>
            <a:r>
              <a:rPr lang="pt-BR" sz="4000" dirty="0" err="1"/>
              <a:t>Uncle</a:t>
            </a:r>
            <a:r>
              <a:rPr lang="pt-BR" sz="4000" dirty="0"/>
              <a:t> Bob)</a:t>
            </a:r>
          </a:p>
        </p:txBody>
      </p:sp>
      <p:pic>
        <p:nvPicPr>
          <p:cNvPr id="6861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136424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idx="1"/>
          </p:nvPr>
        </p:nvSpPr>
        <p:spPr>
          <a:xfrm>
            <a:off x="403654" y="1855788"/>
            <a:ext cx="11359978"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p>
            <a:endParaRPr lang="pt-BR" sz="4000" dirty="0"/>
          </a:p>
          <a:p>
            <a:r>
              <a:rPr lang="en-US" sz="4000" dirty="0"/>
              <a:t>O </a:t>
            </a:r>
            <a:r>
              <a:rPr lang="en-US" sz="4000" dirty="0" err="1"/>
              <a:t>objetivo</a:t>
            </a:r>
            <a:r>
              <a:rPr lang="en-US" sz="4000" dirty="0"/>
              <a:t> é </a:t>
            </a:r>
            <a:r>
              <a:rPr lang="en-US" sz="4000" dirty="0" err="1"/>
              <a:t>ter</a:t>
            </a:r>
            <a:r>
              <a:rPr lang="en-US" sz="4000" dirty="0"/>
              <a:t> </a:t>
            </a:r>
            <a:r>
              <a:rPr lang="en-US" sz="4000" dirty="0" err="1"/>
              <a:t>certeza</a:t>
            </a:r>
            <a:r>
              <a:rPr lang="en-US" sz="4000" dirty="0"/>
              <a:t>, </a:t>
            </a:r>
            <a:r>
              <a:rPr lang="en-US" sz="4000" dirty="0" err="1"/>
              <a:t>que</a:t>
            </a:r>
            <a:r>
              <a:rPr lang="en-US" sz="4000" dirty="0"/>
              <a:t> o </a:t>
            </a:r>
            <a:r>
              <a:rPr lang="en-US" sz="4000" dirty="0" err="1"/>
              <a:t>consumidor</a:t>
            </a:r>
            <a:r>
              <a:rPr lang="en-US" sz="4000" dirty="0"/>
              <a:t> da </a:t>
            </a:r>
            <a:r>
              <a:rPr lang="en-US" sz="4000" dirty="0" err="1"/>
              <a:t>classe</a:t>
            </a:r>
            <a:r>
              <a:rPr lang="en-US" sz="4000" dirty="0"/>
              <a:t> base </a:t>
            </a:r>
            <a:r>
              <a:rPr lang="en-US" sz="4000" dirty="0" err="1"/>
              <a:t>não</a:t>
            </a:r>
            <a:r>
              <a:rPr lang="en-US" sz="4000" dirty="0"/>
              <a:t> “</a:t>
            </a:r>
            <a:r>
              <a:rPr lang="en-US" sz="4000" dirty="0" err="1"/>
              <a:t>queb</a:t>
            </a:r>
            <a:r>
              <a:rPr lang="pt-BR" sz="4000" dirty="0" err="1"/>
              <a:t>re</a:t>
            </a:r>
            <a:r>
              <a:rPr lang="pt-BR" sz="4000" dirty="0" smtClean="0"/>
              <a:t>” </a:t>
            </a:r>
            <a:r>
              <a:rPr lang="pt-BR" sz="4000" dirty="0"/>
              <a:t>ao utilizar uma classe derivada</a:t>
            </a:r>
          </a:p>
          <a:p>
            <a:r>
              <a:rPr lang="pt-BR" sz="4000" dirty="0"/>
              <a:t>					      			</a:t>
            </a:r>
          </a:p>
        </p:txBody>
      </p:sp>
      <p:pic>
        <p:nvPicPr>
          <p:cNvPr id="69636"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0"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26093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Ferramentas</a:t>
            </a:r>
            <a:endParaRPr lang="pt-BR" dirty="0" smtClean="0">
              <a:solidFill>
                <a:srgbClr val="FFFFFF"/>
              </a:solidFill>
            </a:endParaRPr>
          </a:p>
        </p:txBody>
      </p:sp>
      <p:pic>
        <p:nvPicPr>
          <p:cNvPr id="8" name="Picture 4" descr="https://encrypted-tbn2.google.com/images?q=tbn:ANd9GcSdQt0dqfRUWdB1nA6_Idn7ge0hDHQnc7IFUk5IWYpI4GqIENq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1629569"/>
            <a:ext cx="2524125"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https://encrypted-tbn2.google.com/images?q=tbn:ANd9GcSIcs0X1SOU0uWvUWDAn07_ip6vf6q2R-3ptZlSjxU4PAS512MT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8" y="4457700"/>
            <a:ext cx="35052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https://encrypted-tbn3.google.com/images?q=tbn:ANd9GcRms0Mwqqv9byliDpvp54qsdKMBT1td5S16aErKzZGpyPxUVV3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7849" y="4127498"/>
            <a:ext cx="1646238"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descr="http://windowsphonenetwork.com/wp-content/uploads/2012/08/Visual-Studio-20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7" y="1880394"/>
            <a:ext cx="4953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4.bp.blogspot.com/-xrRjXNaG9CM/ULxx0SblOyI/AAAAAAAAAI0/7VNcAkzotxQ/s400/Netframework-version-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0674" y="1700574"/>
            <a:ext cx="1903413" cy="18201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techdreams.org/wp-content/uploads/2011/05/getting_started_with_ninject_videos_sample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9965" y="4111625"/>
            <a:ext cx="4203528" cy="1906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74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9"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4"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6"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126997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9"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8" name="Picture 2" descr="http://www.codeproject.com/KB/architecture/SOLIDPrinciplesInOOD/dggn8fwf_33cq6mtncq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9538" y="1981548"/>
            <a:ext cx="5238750" cy="38957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368639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ChangeArrowheads="1"/>
          </p:cNvSpPr>
          <p:nvPr>
            <p:ph idx="1"/>
          </p:nvPr>
        </p:nvSpPr>
        <p:spPr>
          <a:xfrm>
            <a:off x="604434" y="1855788"/>
            <a:ext cx="11068582"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endParaRPr lang="pt-BR" sz="4000" dirty="0"/>
          </a:p>
          <a:p>
            <a:r>
              <a:rPr lang="pt-BR" sz="4000" dirty="0"/>
              <a:t>“</a:t>
            </a:r>
            <a:r>
              <a:rPr lang="en-US" sz="4000" dirty="0"/>
              <a:t>Make fine grained interfaces that are client specific.</a:t>
            </a:r>
            <a:r>
              <a:rPr lang="pt-BR" sz="4000" dirty="0"/>
              <a:t>”</a:t>
            </a:r>
          </a:p>
          <a:p>
            <a:pPr algn="r"/>
            <a:r>
              <a:rPr lang="pt-BR" sz="4000" dirty="0"/>
              <a:t>			Robert Martins(</a:t>
            </a:r>
            <a:r>
              <a:rPr lang="pt-BR" sz="4000" dirty="0" err="1"/>
              <a:t>Uncle</a:t>
            </a:r>
            <a:r>
              <a:rPr lang="pt-BR" sz="4000" dirty="0"/>
              <a:t> Bob)</a:t>
            </a:r>
          </a:p>
        </p:txBody>
      </p:sp>
      <p:pic>
        <p:nvPicPr>
          <p:cNvPr id="7270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353096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noChangeArrowheads="1"/>
          </p:cNvSpPr>
          <p:nvPr>
            <p:ph idx="1"/>
          </p:nvPr>
        </p:nvSpPr>
        <p:spPr>
          <a:xfrm>
            <a:off x="477795" y="1855788"/>
            <a:ext cx="11269362"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endParaRPr lang="pt-BR" sz="4000" dirty="0"/>
          </a:p>
          <a:p>
            <a:r>
              <a:rPr lang="pt-BR" sz="4000" dirty="0"/>
              <a:t>“</a:t>
            </a:r>
            <a:r>
              <a:rPr lang="en-US" sz="4000" dirty="0" err="1"/>
              <a:t>Clientes</a:t>
            </a:r>
            <a:r>
              <a:rPr lang="en-US" sz="4000" dirty="0"/>
              <a:t> </a:t>
            </a:r>
            <a:r>
              <a:rPr lang="en-US" sz="4000" dirty="0" err="1"/>
              <a:t>não</a:t>
            </a:r>
            <a:r>
              <a:rPr lang="en-US" sz="4000" dirty="0"/>
              <a:t> </a:t>
            </a:r>
            <a:r>
              <a:rPr lang="en-US" sz="4000" dirty="0" err="1"/>
              <a:t>devem</a:t>
            </a:r>
            <a:r>
              <a:rPr lang="en-US" sz="4000" dirty="0"/>
              <a:t> </a:t>
            </a:r>
            <a:r>
              <a:rPr lang="en-US" sz="4000" dirty="0" err="1"/>
              <a:t>ser</a:t>
            </a:r>
            <a:r>
              <a:rPr lang="en-US" sz="4000" dirty="0"/>
              <a:t> </a:t>
            </a:r>
            <a:r>
              <a:rPr lang="en-US" sz="4000" dirty="0" err="1"/>
              <a:t>forçados</a:t>
            </a:r>
            <a:r>
              <a:rPr lang="en-US" sz="4000" dirty="0"/>
              <a:t> a </a:t>
            </a:r>
            <a:r>
              <a:rPr lang="en-US" sz="4000" dirty="0" err="1" smtClean="0"/>
              <a:t>utilizar</a:t>
            </a:r>
            <a:r>
              <a:rPr lang="en-US" sz="4000" dirty="0" smtClean="0"/>
              <a:t> interfaces </a:t>
            </a:r>
            <a:r>
              <a:rPr lang="en-US" sz="4000" dirty="0" err="1"/>
              <a:t>que</a:t>
            </a:r>
            <a:r>
              <a:rPr lang="en-US" sz="4000" dirty="0"/>
              <a:t> </a:t>
            </a:r>
            <a:r>
              <a:rPr lang="en-US" sz="4000" dirty="0" err="1"/>
              <a:t>não</a:t>
            </a:r>
            <a:r>
              <a:rPr lang="en-US" sz="4000" dirty="0"/>
              <a:t> </a:t>
            </a:r>
            <a:r>
              <a:rPr lang="en-US" sz="4000" dirty="0" err="1"/>
              <a:t>precisam</a:t>
            </a:r>
            <a:r>
              <a:rPr lang="pt-BR" sz="4000" dirty="0"/>
              <a:t>”</a:t>
            </a:r>
          </a:p>
        </p:txBody>
      </p:sp>
      <p:pic>
        <p:nvPicPr>
          <p:cNvPr id="7373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113506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0"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62"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421719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idx="1"/>
          </p:nvPr>
        </p:nvSpPr>
        <p:spPr>
          <a:xfrm>
            <a:off x="1981200" y="1855788"/>
            <a:ext cx="8229600" cy="4525962"/>
          </a:xfrm>
        </p:spPr>
        <p:txBody>
          <a:bodyPr/>
          <a:lstStyle/>
          <a:p>
            <a:endParaRPr lang="pt-BR" dirty="0" smtClean="0"/>
          </a:p>
        </p:txBody>
      </p:sp>
      <p:pic>
        <p:nvPicPr>
          <p:cNvPr id="7578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6" name="Picture 2" descr="http://www.codeproject.com/KB/architecture/SOLIDPrinciplesInOOD/dggn8fwf_36gttf6dtd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5748" y="1916833"/>
            <a:ext cx="4762500" cy="352425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err="1"/>
              <a:t>Dependency</a:t>
            </a:r>
            <a:r>
              <a:rPr lang="pt-BR" dirty="0"/>
              <a:t> </a:t>
            </a:r>
            <a:r>
              <a:rPr lang="pt-BR" dirty="0" err="1"/>
              <a:t>Inversion</a:t>
            </a:r>
            <a:r>
              <a:rPr lang="pt-BR" dirty="0"/>
              <a:t> </a:t>
            </a:r>
            <a:r>
              <a:rPr lang="pt-BR" dirty="0" err="1"/>
              <a:t>Principle</a:t>
            </a:r>
            <a:endParaRPr lang="pt-BR" dirty="0"/>
          </a:p>
        </p:txBody>
      </p:sp>
    </p:spTree>
    <p:extLst>
      <p:ext uri="{BB962C8B-B14F-4D97-AF65-F5344CB8AC3E}">
        <p14:creationId xmlns:p14="http://schemas.microsoft.com/office/powerpoint/2010/main" val="370163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idx="1"/>
          </p:nvPr>
        </p:nvSpPr>
        <p:spPr>
          <a:xfrm>
            <a:off x="502507" y="1855788"/>
            <a:ext cx="11211697"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p>
            <a:r>
              <a:rPr lang="pt-BR" sz="4000" dirty="0"/>
              <a:t>“</a:t>
            </a:r>
            <a:r>
              <a:rPr lang="en-US" sz="4000" dirty="0"/>
              <a:t>High level modules should not depend upon low level modules, both should depend up abstractions</a:t>
            </a:r>
          </a:p>
          <a:p>
            <a:r>
              <a:rPr lang="pt-BR" sz="4000" dirty="0" err="1" smtClean="0"/>
              <a:t>Abstractions</a:t>
            </a:r>
            <a:r>
              <a:rPr lang="pt-BR" sz="4000" dirty="0" smtClean="0"/>
              <a:t> </a:t>
            </a:r>
            <a:r>
              <a:rPr lang="pt-BR" sz="4000" dirty="0" err="1"/>
              <a:t>should</a:t>
            </a:r>
            <a:r>
              <a:rPr lang="pt-BR" sz="4000" dirty="0"/>
              <a:t> </a:t>
            </a:r>
            <a:r>
              <a:rPr lang="pt-BR" sz="4000" dirty="0" err="1"/>
              <a:t>not</a:t>
            </a:r>
            <a:r>
              <a:rPr lang="pt-BR" sz="4000" dirty="0"/>
              <a:t> </a:t>
            </a:r>
            <a:r>
              <a:rPr lang="pt-BR" sz="4000" dirty="0" err="1"/>
              <a:t>depend</a:t>
            </a:r>
            <a:r>
              <a:rPr lang="pt-BR" sz="4000" dirty="0"/>
              <a:t> </a:t>
            </a:r>
            <a:r>
              <a:rPr lang="pt-BR" sz="4000" dirty="0" err="1"/>
              <a:t>upon</a:t>
            </a:r>
            <a:r>
              <a:rPr lang="pt-BR" sz="4000" dirty="0"/>
              <a:t> </a:t>
            </a:r>
            <a:r>
              <a:rPr lang="pt-BR" sz="4000" dirty="0" err="1"/>
              <a:t>details</a:t>
            </a:r>
            <a:r>
              <a:rPr lang="pt-BR" sz="4000" dirty="0"/>
              <a:t>, </a:t>
            </a:r>
            <a:r>
              <a:rPr lang="pt-BR" sz="4000" dirty="0" err="1"/>
              <a:t>should</a:t>
            </a:r>
            <a:r>
              <a:rPr lang="pt-BR" sz="4000" dirty="0"/>
              <a:t> </a:t>
            </a:r>
            <a:r>
              <a:rPr lang="pt-BR" sz="4000" dirty="0" err="1"/>
              <a:t>depend</a:t>
            </a:r>
            <a:r>
              <a:rPr lang="pt-BR" sz="4000" dirty="0"/>
              <a:t> </a:t>
            </a:r>
            <a:r>
              <a:rPr lang="pt-BR" sz="4000" dirty="0" err="1"/>
              <a:t>upon</a:t>
            </a:r>
            <a:r>
              <a:rPr lang="pt-BR" sz="4000" dirty="0"/>
              <a:t> </a:t>
            </a:r>
            <a:r>
              <a:rPr lang="pt-BR" sz="4000" dirty="0" err="1" smtClean="0"/>
              <a:t>abstractions</a:t>
            </a:r>
            <a:r>
              <a:rPr lang="pt-BR" sz="4000" dirty="0" smtClean="0"/>
              <a:t>”</a:t>
            </a:r>
            <a:r>
              <a:rPr lang="pt-BR" sz="4000" dirty="0"/>
              <a:t>			</a:t>
            </a:r>
          </a:p>
          <a:p>
            <a:pPr algn="r"/>
            <a:r>
              <a:rPr lang="pt-BR" sz="4000" dirty="0"/>
              <a:t>			 Robert Martins(</a:t>
            </a:r>
            <a:r>
              <a:rPr lang="pt-BR" sz="4000" dirty="0" err="1"/>
              <a:t>Uncle</a:t>
            </a:r>
            <a:r>
              <a:rPr lang="pt-BR" sz="4000" dirty="0"/>
              <a:t> Bob)</a:t>
            </a:r>
          </a:p>
        </p:txBody>
      </p:sp>
      <p:pic>
        <p:nvPicPr>
          <p:cNvPr id="7680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Dependency</a:t>
            </a:r>
            <a:r>
              <a:rPr lang="pt-BR" dirty="0"/>
              <a:t> </a:t>
            </a:r>
            <a:r>
              <a:rPr lang="pt-BR" dirty="0" err="1"/>
              <a:t>Inversion</a:t>
            </a:r>
            <a:r>
              <a:rPr lang="pt-BR" dirty="0"/>
              <a:t> </a:t>
            </a:r>
            <a:r>
              <a:rPr lang="pt-BR" dirty="0" err="1"/>
              <a:t>Principle</a:t>
            </a:r>
            <a:endParaRPr lang="pt-BR" dirty="0"/>
          </a:p>
        </p:txBody>
      </p:sp>
    </p:spTree>
    <p:extLst>
      <p:ext uri="{BB962C8B-B14F-4D97-AF65-F5344CB8AC3E}">
        <p14:creationId xmlns:p14="http://schemas.microsoft.com/office/powerpoint/2010/main" val="181437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1"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2"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834"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Dependency</a:t>
            </a:r>
            <a:r>
              <a:rPr lang="pt-BR" dirty="0"/>
              <a:t> </a:t>
            </a:r>
            <a:r>
              <a:rPr lang="pt-BR" dirty="0" err="1"/>
              <a:t>Inversion</a:t>
            </a:r>
            <a:r>
              <a:rPr lang="pt-BR" dirty="0"/>
              <a:t> </a:t>
            </a:r>
            <a:r>
              <a:rPr lang="pt-BR" dirty="0" err="1"/>
              <a:t>Principle</a:t>
            </a:r>
            <a:endParaRPr lang="pt-BR" dirty="0"/>
          </a:p>
        </p:txBody>
      </p:sp>
    </p:spTree>
    <p:extLst>
      <p:ext uri="{BB962C8B-B14F-4D97-AF65-F5344CB8AC3E}">
        <p14:creationId xmlns:p14="http://schemas.microsoft.com/office/powerpoint/2010/main" val="10090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idx="1"/>
          </p:nvPr>
        </p:nvSpPr>
        <p:spPr>
          <a:xfrm>
            <a:off x="428367" y="1855788"/>
            <a:ext cx="11327027"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pt-BR" sz="4000" dirty="0"/>
              <a:t>Um Estudo das Funções do Arquiteto pela IASA Suécia </a:t>
            </a:r>
          </a:p>
          <a:p>
            <a:r>
              <a:rPr lang="pt-BR" sz="4000" dirty="0"/>
              <a:t>http://msdn.microsoft.com/pt-br/library/cc505968.aspx</a:t>
            </a:r>
          </a:p>
        </p:txBody>
      </p:sp>
      <p:pic>
        <p:nvPicPr>
          <p:cNvPr id="7885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smtClean="0"/>
              <a:t>Referências</a:t>
            </a:r>
            <a:endParaRPr lang="pt-BR" dirty="0"/>
          </a:p>
        </p:txBody>
      </p:sp>
    </p:spTree>
    <p:extLst>
      <p:ext uri="{BB962C8B-B14F-4D97-AF65-F5344CB8AC3E}">
        <p14:creationId xmlns:p14="http://schemas.microsoft.com/office/powerpoint/2010/main" val="266393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Fundamentos em Arquitetura de Software</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err="1" smtClean="0">
                <a:solidFill>
                  <a:schemeClr val="bg1">
                    <a:lumMod val="50000"/>
                  </a:schemeClr>
                </a:solidFill>
              </a:rPr>
              <a:t>MBCorp</a:t>
            </a:r>
            <a:r>
              <a:rPr lang="pt-BR" sz="2400" dirty="0" smtClean="0">
                <a:solidFill>
                  <a:schemeClr val="bg1">
                    <a:lumMod val="50000"/>
                  </a:schemeClr>
                </a:solidFill>
              </a:rPr>
              <a:t> | Treinamento e Consultoria em Arquitetura e </a:t>
            </a:r>
            <a:r>
              <a:rPr lang="pt-BR" sz="2400" dirty="0" err="1" smtClean="0">
                <a:solidFill>
                  <a:schemeClr val="bg1">
                    <a:lumMod val="50000"/>
                  </a:schemeClr>
                </a:solidFill>
              </a:rPr>
              <a:t>Gestão</a:t>
            </a:r>
            <a:r>
              <a:rPr lang="pt-BR" sz="2400" dirty="0" err="1" smtClean="0">
                <a:solidFill>
                  <a:srgbClr val="FFFFFF"/>
                </a:solidFill>
              </a:rPr>
              <a:t>ftware</a:t>
            </a:r>
            <a:endParaRPr lang="pt-BR" sz="2400" dirty="0" smtClean="0">
              <a:solidFill>
                <a:srgbClr val="FFFFFF"/>
              </a:solidFill>
            </a:endParaRP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397365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de cantos arredondados 13"/>
          <p:cNvSpPr/>
          <p:nvPr/>
        </p:nvSpPr>
        <p:spPr>
          <a:xfrm>
            <a:off x="3584037" y="2685556"/>
            <a:ext cx="5133561" cy="2282491"/>
          </a:xfrm>
          <a:prstGeom prst="roundRect">
            <a:avLst/>
          </a:prstGeom>
          <a:solidFill>
            <a:schemeClr val="bg1"/>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6600" b="1" dirty="0" smtClean="0">
                <a:solidFill>
                  <a:schemeClr val="tx1">
                    <a:lumMod val="95000"/>
                    <a:lumOff val="5000"/>
                  </a:schemeClr>
                </a:solidFill>
              </a:rPr>
              <a:t>21:45</a:t>
            </a:r>
          </a:p>
          <a:p>
            <a:pPr algn="ctr"/>
            <a:r>
              <a:rPr lang="pt-BR" sz="6600" b="1" dirty="0" smtClean="0">
                <a:solidFill>
                  <a:schemeClr val="tx1">
                    <a:lumMod val="95000"/>
                    <a:lumOff val="5000"/>
                  </a:schemeClr>
                </a:solidFill>
              </a:rPr>
              <a:t>22:00</a:t>
            </a:r>
            <a:endParaRPr lang="pt-BR" sz="6600" b="1" dirty="0">
              <a:solidFill>
                <a:schemeClr val="tx1">
                  <a:lumMod val="95000"/>
                  <a:lumOff val="5000"/>
                </a:schemeClr>
              </a:solidFill>
            </a:endParaRPr>
          </a:p>
        </p:txBody>
      </p:sp>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Horários</a:t>
            </a:r>
            <a:endParaRPr lang="pt-BR" dirty="0" smtClean="0">
              <a:solidFill>
                <a:srgbClr val="FFFFFF"/>
              </a:solidFill>
            </a:endParaRPr>
          </a:p>
        </p:txBody>
      </p:sp>
      <p:pic>
        <p:nvPicPr>
          <p:cNvPr id="11" name="Picture 2" descr="http://api.ning.com/files/6WxEEV2PSe1RDqSmOkn1WIwya75Ma*NZSqzt81FFgA8XiuOkUc7Y8UUQXXam1TI4Ndm-3tn0EBd0JceyGmHDMcFC3xd8V773/Coffee_Brea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5110" y="3529987"/>
            <a:ext cx="1704975" cy="206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038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elcome to PowerPoint_TP10292394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Doc" id="{E1E7EDF9-8B79-4E5D-B508-2301E35CD219}" vid="{4342E303-0389-44F2-B6F0-C13C203CC5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D8DBC0A1-66E1-4B9D-88C2-9B3A32A214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5305</Words>
  <Application>Microsoft Office PowerPoint</Application>
  <PresentationFormat>Widescreen</PresentationFormat>
  <Paragraphs>505</Paragraphs>
  <Slides>89</Slides>
  <Notes>79</Notes>
  <HiddenSlides>1</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89</vt:i4>
      </vt:variant>
    </vt:vector>
  </HeadingPairs>
  <TitlesOfParts>
    <vt:vector size="95" baseType="lpstr">
      <vt:lpstr>Arial</vt:lpstr>
      <vt:lpstr>Calibri</vt:lpstr>
      <vt:lpstr>Segoe UI</vt:lpstr>
      <vt:lpstr>Segoe UI Light</vt:lpstr>
      <vt:lpstr>Wingdings</vt:lpstr>
      <vt:lpstr>Welcome to PowerPoint_TP102923943</vt:lpstr>
      <vt:lpstr>Fundamentos em Arquitetura de Software</vt:lpstr>
      <vt:lpstr>MÓDULO 1</vt:lpstr>
      <vt:lpstr>Instrutor –Fábio Margarito Martins de Barros</vt:lpstr>
      <vt:lpstr>Instrutor –Leandro Ribeiro</vt:lpstr>
      <vt:lpstr>O Curso  Material e Contatos</vt:lpstr>
      <vt:lpstr>O Curso  Dinâmica</vt:lpstr>
      <vt:lpstr>O Curso  Dinâmica</vt:lpstr>
      <vt:lpstr>O Curso  Ferramentas</vt:lpstr>
      <vt:lpstr>O Curso  Horários</vt:lpstr>
      <vt:lpstr>ARQUITETURA DE SOFTWARE</vt:lpstr>
      <vt:lpstr>ARQUITETURA DE SOFTWARE</vt:lpstr>
      <vt:lpstr>ARQUITETURA DE SOFTWARE</vt:lpstr>
      <vt:lpstr>ARQUITETURA DE SOFTWARE</vt:lpstr>
      <vt:lpstr>ARQUITETURA DE SOFTWARE</vt:lpstr>
      <vt:lpstr>ARQUITETURA DE SOFTWARE</vt:lpstr>
      <vt:lpstr>ARQUITETO DE SOFTWARE</vt:lpstr>
      <vt:lpstr>Por que precisamos?</vt:lpstr>
      <vt:lpstr>Por que precisamos?</vt:lpstr>
      <vt:lpstr>Tipos de Arquitetos</vt:lpstr>
      <vt:lpstr>Tipos de Arquitetos</vt:lpstr>
      <vt:lpstr>Tipos de Arquitetos</vt:lpstr>
      <vt:lpstr>Tipos de Arquitetos</vt:lpstr>
      <vt:lpstr>Tipos de Arquitetos</vt:lpstr>
      <vt:lpstr>Tipos de Arquitetos</vt:lpstr>
      <vt:lpstr>Tipos de Arquitetos</vt:lpstr>
      <vt:lpstr>Tipos de Arquitetos</vt:lpstr>
      <vt:lpstr>Tipos de Arquitetos</vt:lpstr>
      <vt:lpstr>Tipos de Arquitetos</vt:lpstr>
      <vt:lpstr>Mitos</vt:lpstr>
      <vt:lpstr>Habilidades - SoftSkills</vt:lpstr>
      <vt:lpstr>Habilidades - SoftSkills</vt:lpstr>
      <vt:lpstr>Habilidades - SoftSkills</vt:lpstr>
      <vt:lpstr>Apresentação do PowerPoint</vt:lpstr>
      <vt:lpstr>Apresentação do PowerPoint</vt:lpstr>
      <vt:lpstr>Habilidades – SoftSkills</vt:lpstr>
      <vt:lpstr>Habilidades – SoftSkills</vt:lpstr>
      <vt:lpstr>Habilidades – SoftSkills</vt:lpstr>
      <vt:lpstr>Leitura Complementar</vt:lpstr>
      <vt:lpstr>Revisitando Orientação a Objetos</vt:lpstr>
      <vt:lpstr>Apresentação do PowerPoint</vt:lpstr>
      <vt:lpstr>Apresentação do PowerPoint</vt:lpstr>
      <vt:lpstr>Classes</vt:lpstr>
      <vt:lpstr>É tudo sobre objetos</vt:lpstr>
      <vt:lpstr>Apresentação do PowerPoint</vt:lpstr>
      <vt:lpstr>Apresentação do PowerPoint</vt:lpstr>
      <vt:lpstr>Apresentação do PowerPoint</vt:lpstr>
      <vt:lpstr>Apresentação do PowerPoint</vt:lpstr>
      <vt:lpstr>Apresentação do PowerPoint</vt:lpstr>
      <vt:lpstr>Os pilares da OO</vt:lpstr>
      <vt:lpstr>Encapsulamento</vt:lpstr>
      <vt:lpstr>Encapsulamento</vt:lpstr>
      <vt:lpstr>Encapsulamento</vt:lpstr>
      <vt:lpstr>Encapsulamento</vt:lpstr>
      <vt:lpstr>Encapsulamento</vt:lpstr>
      <vt:lpstr>Encapsulamento</vt:lpstr>
      <vt:lpstr>Herança</vt:lpstr>
      <vt:lpstr>Herança</vt:lpstr>
      <vt:lpstr>Herança</vt:lpstr>
      <vt:lpstr>Polimorfismo</vt:lpstr>
      <vt:lpstr>Polimorfismo</vt:lpstr>
      <vt:lpstr>S.O.L.I.D</vt:lpstr>
      <vt:lpstr>S.O.L.I.D</vt:lpstr>
      <vt:lpstr>Single Responsability Principle</vt:lpstr>
      <vt:lpstr>Single Responsability Principle</vt:lpstr>
      <vt:lpstr>Single Responsability Principle</vt:lpstr>
      <vt:lpstr>Single Responsability Principle</vt:lpstr>
      <vt:lpstr>Single Responsability Principle</vt:lpstr>
      <vt:lpstr>Single Responsability Principle</vt:lpstr>
      <vt:lpstr>Single Responsability Principle</vt:lpstr>
      <vt:lpstr>Open Close Principle</vt:lpstr>
      <vt:lpstr>Open Close Principle</vt:lpstr>
      <vt:lpstr>Open Close Principle</vt:lpstr>
      <vt:lpstr>Open Close Principle</vt:lpstr>
      <vt:lpstr>Open Close Principle</vt:lpstr>
      <vt:lpstr>Liskov Principle</vt:lpstr>
      <vt:lpstr>Liskov Principle</vt:lpstr>
      <vt:lpstr>Liskov Principle</vt:lpstr>
      <vt:lpstr>Liskov Principle</vt:lpstr>
      <vt:lpstr>Liskov Principle</vt:lpstr>
      <vt:lpstr>Liskov Principle</vt:lpstr>
      <vt:lpstr>Interface Segregation Principle</vt:lpstr>
      <vt:lpstr>Interface Segregation Principle</vt:lpstr>
      <vt:lpstr>Interface Segregation Principle</vt:lpstr>
      <vt:lpstr>Interface Segregation Principle</vt:lpstr>
      <vt:lpstr>Dependency Inversion Principle</vt:lpstr>
      <vt:lpstr>Dependency Inversion Principle</vt:lpstr>
      <vt:lpstr>Dependency Inversion Principle</vt:lpstr>
      <vt:lpstr>Referências</vt:lpstr>
      <vt:lpstr>Fundamentos em Arquitetura de Software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2013-08-20T22:41:34Z</dcterms:created>
  <dcterms:modified xsi:type="dcterms:W3CDTF">2014-08-29T03:21:13Z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